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handoutMasterIdLst>
    <p:handoutMasterId r:id="rId51"/>
  </p:handoutMasterIdLst>
  <p:sldIdLst>
    <p:sldId id="256" r:id="rId2"/>
    <p:sldId id="297" r:id="rId3"/>
    <p:sldId id="257" r:id="rId4"/>
    <p:sldId id="271" r:id="rId5"/>
    <p:sldId id="306" r:id="rId6"/>
    <p:sldId id="308" r:id="rId7"/>
    <p:sldId id="309" r:id="rId8"/>
    <p:sldId id="310" r:id="rId9"/>
    <p:sldId id="311" r:id="rId10"/>
    <p:sldId id="315" r:id="rId11"/>
    <p:sldId id="307" r:id="rId12"/>
    <p:sldId id="312" r:id="rId13"/>
    <p:sldId id="314" r:id="rId14"/>
    <p:sldId id="313" r:id="rId15"/>
    <p:sldId id="316" r:id="rId16"/>
    <p:sldId id="317" r:id="rId17"/>
    <p:sldId id="270" r:id="rId18"/>
    <p:sldId id="272" r:id="rId19"/>
    <p:sldId id="273" r:id="rId20"/>
    <p:sldId id="274" r:id="rId21"/>
    <p:sldId id="275" r:id="rId22"/>
    <p:sldId id="298" r:id="rId23"/>
    <p:sldId id="293" r:id="rId24"/>
    <p:sldId id="299" r:id="rId25"/>
    <p:sldId id="300" r:id="rId26"/>
    <p:sldId id="301" r:id="rId27"/>
    <p:sldId id="269" r:id="rId28"/>
    <p:sldId id="276" r:id="rId29"/>
    <p:sldId id="302" r:id="rId30"/>
    <p:sldId id="278" r:id="rId31"/>
    <p:sldId id="277" r:id="rId32"/>
    <p:sldId id="279" r:id="rId33"/>
    <p:sldId id="280" r:id="rId34"/>
    <p:sldId id="283" r:id="rId35"/>
    <p:sldId id="284" r:id="rId36"/>
    <p:sldId id="285" r:id="rId37"/>
    <p:sldId id="286" r:id="rId38"/>
    <p:sldId id="287" r:id="rId39"/>
    <p:sldId id="288" r:id="rId40"/>
    <p:sldId id="289" r:id="rId41"/>
    <p:sldId id="290" r:id="rId42"/>
    <p:sldId id="291" r:id="rId43"/>
    <p:sldId id="292" r:id="rId44"/>
    <p:sldId id="295" r:id="rId45"/>
    <p:sldId id="294" r:id="rId46"/>
    <p:sldId id="296" r:id="rId47"/>
    <p:sldId id="282" r:id="rId48"/>
    <p:sldId id="26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C1A"/>
    <a:srgbClr val="3366CC"/>
    <a:srgbClr val="FF3300"/>
    <a:srgbClr val="660066"/>
    <a:srgbClr val="6600CC"/>
    <a:srgbClr val="FF9900"/>
    <a:srgbClr val="B1A081"/>
    <a:srgbClr val="FF505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2" autoAdjust="0"/>
    <p:restoredTop sz="94660" autoAdjust="0"/>
  </p:normalViewPr>
  <p:slideViewPr>
    <p:cSldViewPr snapToGrid="0">
      <p:cViewPr>
        <p:scale>
          <a:sx n="60" d="100"/>
          <a:sy n="60" d="100"/>
        </p:scale>
        <p:origin x="948" y="3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94B5A66-450F-410C-B9D3-71117B2F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9E30BDAB-D299-45BC-9E02-DDC8D34C4E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74028B-6B7B-4AB2-AFFD-F489788613F7}" type="datetimeFigureOut">
              <a:rPr lang="it-IT" smtClean="0"/>
              <a:t>26/03/2020</a:t>
            </a:fld>
            <a:endParaRPr lang="it-IT"/>
          </a:p>
        </p:txBody>
      </p:sp>
      <p:sp>
        <p:nvSpPr>
          <p:cNvPr id="4" name="Segnaposto piè di pagina 3">
            <a:extLst>
              <a:ext uri="{FF2B5EF4-FFF2-40B4-BE49-F238E27FC236}">
                <a16:creationId xmlns:a16="http://schemas.microsoft.com/office/drawing/2014/main" id="{E5A02E77-23BC-4AAA-BFE4-0224EDD612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6E6EBE04-BBC2-4AFF-8FBD-4752A758BF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F8887F-710E-4028-964C-8BD1EBB8B504}" type="slidenum">
              <a:rPr lang="it-IT" smtClean="0"/>
              <a:t>‹N›</a:t>
            </a:fld>
            <a:endParaRPr lang="it-IT"/>
          </a:p>
        </p:txBody>
      </p:sp>
    </p:spTree>
    <p:extLst>
      <p:ext uri="{BB962C8B-B14F-4D97-AF65-F5344CB8AC3E}">
        <p14:creationId xmlns:p14="http://schemas.microsoft.com/office/powerpoint/2010/main" val="76491159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6A48D-39E4-44A0-9FCE-6E62A7AFF286}" type="datetimeFigureOut">
              <a:rPr lang="it-IT" smtClean="0"/>
              <a:t>26/03/2020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0A377-D155-44EE-8104-8ECB578FD850}" type="slidenum">
              <a:rPr lang="it-IT" smtClean="0"/>
              <a:t>‹N›</a:t>
            </a:fld>
            <a:endParaRPr lang="it-IT"/>
          </a:p>
        </p:txBody>
      </p:sp>
    </p:spTree>
    <p:extLst>
      <p:ext uri="{BB962C8B-B14F-4D97-AF65-F5344CB8AC3E}">
        <p14:creationId xmlns:p14="http://schemas.microsoft.com/office/powerpoint/2010/main" val="282326547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A4CEB80-5053-44DF-83B9-BD453BC180BD}" type="datetime1">
              <a:rPr lang="en-US" smtClean="0"/>
              <a:t>3/26/2020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a:cxnSpLocks/>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C2D6E36-461F-4E4B-A634-72C34F9E4A3B}" type="datetime1">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05020FD-9AD3-4A60-B107-F18007733D21}" type="datetime1">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002C9C4-0E7F-4E0A-B920-B396E1D24DF8}" type="datetime1">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BA5D33E-7E31-4415-9CC9-93899BAD739D}" type="datetime1">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CAEF9B2-D48D-494C-B5FD-ACB5B6B10C58}" type="datetime1">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47D2528-89DF-4222-B5B6-9711DB07A243}" type="datetime1">
              <a:rPr lang="en-US" smtClean="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0B8E0E4-0870-4F96-94E0-0508192A6CE5}" type="datetime1">
              <a:rPr lang="en-US" smtClean="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36ABB-ED81-4884-8D5C-EBA03816952A}" type="datetime1">
              <a:rPr lang="en-US" smtClean="0"/>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B90C521-BA21-4878-BCC1-2CC8349BE1A2}" type="datetime1">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504FD8C-7D87-4CD5-B74D-C54C9CB34894}" type="datetime1">
              <a:rPr lang="en-US" smtClean="0"/>
              <a:t>3/26/2020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5D45DE-1164-4F92-9DCC-CBDD16A7E005}" type="datetime1">
              <a:rPr lang="en-US" smtClean="0"/>
              <a:t>3/26/2020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leganavaleostia.it/2-3-2017-campionato-nazionale-cki-semaforo-rosso/semaforo-rosso-2/" TargetMode="External"/><Relationship Id="rId5" Type="http://schemas.openxmlformats.org/officeDocument/2006/relationships/image" Target="../media/image13.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https://pixabay.com/it/semaforo-verde-vai-306386/" TargetMode="External"/><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pixabay.com/it/semaforo-verde-vai-306386/" TargetMode="External"/><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leganavaleostia.it/2-3-2017-campionato-nazionale-cki-semaforo-rosso/semaforo-rosso-2/" TargetMode="External"/><Relationship Id="rId5" Type="http://schemas.openxmlformats.org/officeDocument/2006/relationships/image" Target="../media/image13.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terno.gov.it/sites/default/files/allegati/modulo-autodichiarazione-17.3.2020.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azzettaufficiale.it/attiAssociati/1?areaNode=12"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azioniquotidiane.info/articoli/politiche/la-normativa-il-punto-della-situazione"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6.png"/><Relationship Id="rId10"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www.azioniquotidiane.info/articoli/politiche/la-normativa-il-punto-della-situazione" TargetMode="External"/><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zioniquotidiane.info/articoli/politiche/la-normativa-il-punto-della-situazione" TargetMode="Externa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6A8B6-E96B-4A6E-B928-741EF1E1F1CC}"/>
              </a:ext>
            </a:extLst>
          </p:cNvPr>
          <p:cNvSpPr>
            <a:spLocks noGrp="1"/>
          </p:cNvSpPr>
          <p:nvPr>
            <p:ph type="ctrTitle"/>
          </p:nvPr>
        </p:nvSpPr>
        <p:spPr>
          <a:xfrm>
            <a:off x="1673450" y="1932274"/>
            <a:ext cx="8223717" cy="1496726"/>
          </a:xfrm>
        </p:spPr>
        <p:txBody>
          <a:bodyPr>
            <a:normAutofit fontScale="90000"/>
          </a:bodyPr>
          <a:lstStyle/>
          <a:p>
            <a:br>
              <a:rPr lang="it-IT" dirty="0"/>
            </a:br>
            <a:br>
              <a:rPr lang="it-IT" dirty="0"/>
            </a:br>
            <a:br>
              <a:rPr lang="it-IT" dirty="0"/>
            </a:br>
            <a:br>
              <a:rPr lang="it-IT" dirty="0"/>
            </a:br>
            <a:r>
              <a:rPr lang="it-IT" sz="4900" dirty="0">
                <a:solidFill>
                  <a:srgbClr val="00B050"/>
                </a:solidFill>
              </a:rPr>
              <a:t>#covid19 </a:t>
            </a:r>
            <a:r>
              <a:rPr lang="it-IT" sz="1600" dirty="0">
                <a:solidFill>
                  <a:srgbClr val="00B050"/>
                </a:solidFill>
              </a:rPr>
              <a:t>(ed. II^)</a:t>
            </a:r>
            <a:br>
              <a:rPr lang="it-IT" dirty="0"/>
            </a:br>
            <a:r>
              <a:rPr lang="it-IT" sz="5300" dirty="0"/>
              <a:t>schede informative per</a:t>
            </a:r>
            <a:br>
              <a:rPr lang="it-IT" dirty="0"/>
            </a:br>
            <a:r>
              <a:rPr lang="it-IT" dirty="0">
                <a:solidFill>
                  <a:srgbClr val="FF0000"/>
                </a:solidFill>
              </a:rPr>
              <a:t>lavoratori</a:t>
            </a:r>
            <a:r>
              <a:rPr lang="it-IT" dirty="0"/>
              <a:t> e </a:t>
            </a:r>
            <a:r>
              <a:rPr lang="it-IT" dirty="0">
                <a:solidFill>
                  <a:srgbClr val="3366CC"/>
                </a:solidFill>
              </a:rPr>
              <a:t>imprese</a:t>
            </a:r>
            <a:r>
              <a:rPr lang="it-IT" dirty="0"/>
              <a:t> </a:t>
            </a:r>
          </a:p>
        </p:txBody>
      </p:sp>
      <p:sp>
        <p:nvSpPr>
          <p:cNvPr id="7" name="Rettangolo con un angolo ritagliato 6">
            <a:extLst>
              <a:ext uri="{FF2B5EF4-FFF2-40B4-BE49-F238E27FC236}">
                <a16:creationId xmlns:a16="http://schemas.microsoft.com/office/drawing/2014/main" id="{A531352D-3318-448D-951B-66ACAF1754CD}"/>
              </a:ext>
            </a:extLst>
          </p:cNvPr>
          <p:cNvSpPr/>
          <p:nvPr/>
        </p:nvSpPr>
        <p:spPr>
          <a:xfrm>
            <a:off x="942845" y="3855301"/>
            <a:ext cx="1944679" cy="1086087"/>
          </a:xfrm>
          <a:prstGeom prst="snip1Rect">
            <a:avLst/>
          </a:prstGeom>
          <a:solidFill>
            <a:schemeClr val="bg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sp>
        <p:nvSpPr>
          <p:cNvPr id="8" name="Rettangolo con un angolo ritagliato 7">
            <a:extLst>
              <a:ext uri="{FF2B5EF4-FFF2-40B4-BE49-F238E27FC236}">
                <a16:creationId xmlns:a16="http://schemas.microsoft.com/office/drawing/2014/main" id="{E8C265D6-4623-48EC-B808-56F6DB1A1A63}"/>
              </a:ext>
            </a:extLst>
          </p:cNvPr>
          <p:cNvSpPr/>
          <p:nvPr/>
        </p:nvSpPr>
        <p:spPr>
          <a:xfrm>
            <a:off x="5166325" y="3845584"/>
            <a:ext cx="2061249" cy="1081576"/>
          </a:xfrm>
          <a:prstGeom prst="snip1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9" name="Rettangolo con un angolo ritagliato 8">
            <a:extLst>
              <a:ext uri="{FF2B5EF4-FFF2-40B4-BE49-F238E27FC236}">
                <a16:creationId xmlns:a16="http://schemas.microsoft.com/office/drawing/2014/main" id="{CAF47FC7-B680-409C-811C-7600CACF0055}"/>
              </a:ext>
            </a:extLst>
          </p:cNvPr>
          <p:cNvSpPr/>
          <p:nvPr/>
        </p:nvSpPr>
        <p:spPr>
          <a:xfrm>
            <a:off x="9506375" y="3855302"/>
            <a:ext cx="1944679" cy="1081576"/>
          </a:xfrm>
          <a:prstGeom prst="snip1Rect">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Garante Privacy</a:t>
            </a:r>
          </a:p>
        </p:txBody>
      </p:sp>
      <p:sp>
        <p:nvSpPr>
          <p:cNvPr id="10" name="Rettangolo con un angolo ritagliato 9">
            <a:extLst>
              <a:ext uri="{FF2B5EF4-FFF2-40B4-BE49-F238E27FC236}">
                <a16:creationId xmlns:a16="http://schemas.microsoft.com/office/drawing/2014/main" id="{40239815-96B4-4292-B02C-A9EDF1F90B39}"/>
              </a:ext>
            </a:extLst>
          </p:cNvPr>
          <p:cNvSpPr/>
          <p:nvPr/>
        </p:nvSpPr>
        <p:spPr>
          <a:xfrm>
            <a:off x="7394635" y="3843328"/>
            <a:ext cx="1944679" cy="1086087"/>
          </a:xfrm>
          <a:prstGeom prst="snip1Rect">
            <a:avLst/>
          </a:prstGeom>
          <a:solidFill>
            <a:srgbClr val="FF0000"/>
          </a:solidFill>
          <a:ln w="381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Responsabilità 231</a:t>
            </a:r>
          </a:p>
        </p:txBody>
      </p:sp>
      <p:pic>
        <p:nvPicPr>
          <p:cNvPr id="4" name="Immagine 3">
            <a:extLst>
              <a:ext uri="{FF2B5EF4-FFF2-40B4-BE49-F238E27FC236}">
                <a16:creationId xmlns:a16="http://schemas.microsoft.com/office/drawing/2014/main" id="{37ECABBA-7623-429C-B046-7A8E43091236}"/>
              </a:ext>
            </a:extLst>
          </p:cNvPr>
          <p:cNvPicPr>
            <a:picLocks noChangeAspect="1"/>
          </p:cNvPicPr>
          <p:nvPr/>
        </p:nvPicPr>
        <p:blipFill>
          <a:blip r:embed="rId2"/>
          <a:stretch>
            <a:fillRect/>
          </a:stretch>
        </p:blipFill>
        <p:spPr>
          <a:xfrm>
            <a:off x="3613182" y="5206554"/>
            <a:ext cx="652771" cy="652771"/>
          </a:xfrm>
          <a:prstGeom prst="rect">
            <a:avLst/>
          </a:prstGeom>
        </p:spPr>
      </p:pic>
      <p:pic>
        <p:nvPicPr>
          <p:cNvPr id="12" name="Immagine 11">
            <a:extLst>
              <a:ext uri="{FF2B5EF4-FFF2-40B4-BE49-F238E27FC236}">
                <a16:creationId xmlns:a16="http://schemas.microsoft.com/office/drawing/2014/main" id="{F3EB388B-4852-431A-923D-8D83701EF369}"/>
              </a:ext>
            </a:extLst>
          </p:cNvPr>
          <p:cNvPicPr>
            <a:picLocks noChangeAspect="1"/>
          </p:cNvPicPr>
          <p:nvPr/>
        </p:nvPicPr>
        <p:blipFill>
          <a:blip r:embed="rId3"/>
          <a:stretch>
            <a:fillRect/>
          </a:stretch>
        </p:blipFill>
        <p:spPr>
          <a:xfrm>
            <a:off x="7899489" y="5206554"/>
            <a:ext cx="652771" cy="652771"/>
          </a:xfrm>
          <a:prstGeom prst="rect">
            <a:avLst/>
          </a:prstGeom>
        </p:spPr>
      </p:pic>
      <p:pic>
        <p:nvPicPr>
          <p:cNvPr id="14" name="Immagine 13">
            <a:extLst>
              <a:ext uri="{FF2B5EF4-FFF2-40B4-BE49-F238E27FC236}">
                <a16:creationId xmlns:a16="http://schemas.microsoft.com/office/drawing/2014/main" id="{8524959C-54A0-4127-9555-0A3E7A8A4728}"/>
              </a:ext>
            </a:extLst>
          </p:cNvPr>
          <p:cNvPicPr>
            <a:picLocks noChangeAspect="1"/>
          </p:cNvPicPr>
          <p:nvPr/>
        </p:nvPicPr>
        <p:blipFill>
          <a:blip r:embed="rId4"/>
          <a:stretch>
            <a:fillRect/>
          </a:stretch>
        </p:blipFill>
        <p:spPr>
          <a:xfrm>
            <a:off x="5108506" y="5264483"/>
            <a:ext cx="1863610" cy="528184"/>
          </a:xfrm>
          <a:prstGeom prst="rect">
            <a:avLst/>
          </a:prstGeom>
        </p:spPr>
      </p:pic>
      <p:sp>
        <p:nvSpPr>
          <p:cNvPr id="13" name="Rettangolo con un angolo ritagliato 12">
            <a:extLst>
              <a:ext uri="{FF2B5EF4-FFF2-40B4-BE49-F238E27FC236}">
                <a16:creationId xmlns:a16="http://schemas.microsoft.com/office/drawing/2014/main" id="{38368C42-7AAE-4504-AB48-BDEF600AD81B}"/>
              </a:ext>
            </a:extLst>
          </p:cNvPr>
          <p:cNvSpPr/>
          <p:nvPr/>
        </p:nvSpPr>
        <p:spPr>
          <a:xfrm>
            <a:off x="3054585" y="3845584"/>
            <a:ext cx="1944679" cy="1086087"/>
          </a:xfrm>
          <a:prstGeom prst="snip1Rect">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Ultime disposizioni amministrative</a:t>
            </a:r>
          </a:p>
        </p:txBody>
      </p:sp>
      <p:sp>
        <p:nvSpPr>
          <p:cNvPr id="11" name="Rettangolo con un angolo ritagliato 10">
            <a:extLst>
              <a:ext uri="{FF2B5EF4-FFF2-40B4-BE49-F238E27FC236}">
                <a16:creationId xmlns:a16="http://schemas.microsoft.com/office/drawing/2014/main" id="{BDBAECAF-230E-4B85-82AE-F943D29DE760}"/>
              </a:ext>
            </a:extLst>
          </p:cNvPr>
          <p:cNvSpPr/>
          <p:nvPr/>
        </p:nvSpPr>
        <p:spPr>
          <a:xfrm rot="1659337">
            <a:off x="9346713" y="1135815"/>
            <a:ext cx="1944680" cy="1166617"/>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bg1">
                    <a:lumMod val="95000"/>
                  </a:schemeClr>
                </a:solidFill>
                <a:effectLst>
                  <a:outerShdw blurRad="38100" dist="38100" dir="2700000" algn="tl">
                    <a:srgbClr val="000000">
                      <a:alpha val="43137"/>
                    </a:srgbClr>
                  </a:outerShdw>
                </a:effectLst>
                <a:highlight>
                  <a:srgbClr val="3366CC"/>
                </a:highlight>
              </a:rPr>
              <a:t>Aggiornato al D.L. n. 19 del 25.02.2020 </a:t>
            </a:r>
            <a:endParaRPr lang="it-IT" sz="20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312941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C0EB590-5EB6-466D-ABCA-B4B4F1937A7D}"/>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EA4267A8-9EF6-461C-8E2B-79C6BA21C59D}"/>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C47BE965-BFD6-4F79-A203-2D12E03284C9}"/>
              </a:ext>
            </a:extLst>
          </p:cNvPr>
          <p:cNvPicPr>
            <a:picLocks noChangeAspect="1"/>
          </p:cNvPicPr>
          <p:nvPr/>
        </p:nvPicPr>
        <p:blipFill>
          <a:blip r:embed="rId4"/>
          <a:stretch>
            <a:fillRect/>
          </a:stretch>
        </p:blipFill>
        <p:spPr>
          <a:xfrm>
            <a:off x="8900995" y="189390"/>
            <a:ext cx="1499916" cy="425106"/>
          </a:xfrm>
          <a:prstGeom prst="rect">
            <a:avLst/>
          </a:prstGeom>
        </p:spPr>
      </p:pic>
      <p:sp>
        <p:nvSpPr>
          <p:cNvPr id="21" name="Titolo 1">
            <a:extLst>
              <a:ext uri="{FF2B5EF4-FFF2-40B4-BE49-F238E27FC236}">
                <a16:creationId xmlns:a16="http://schemas.microsoft.com/office/drawing/2014/main" id="{1A25C954-DE69-4BB0-8468-7A314B8AE7E1}"/>
              </a:ext>
            </a:extLst>
          </p:cNvPr>
          <p:cNvSpPr>
            <a:spLocks noGrp="1"/>
          </p:cNvSpPr>
          <p:nvPr>
            <p:ph type="title"/>
          </p:nvPr>
        </p:nvSpPr>
        <p:spPr>
          <a:xfrm>
            <a:off x="1294362" y="1091271"/>
            <a:ext cx="9603275" cy="1049235"/>
          </a:xfrm>
        </p:spPr>
        <p:txBody>
          <a:bodyPr>
            <a:normAutofit/>
          </a:bodyPr>
          <a:lstStyle/>
          <a:p>
            <a:pPr algn="ctr"/>
            <a:r>
              <a:rPr lang="it-IT" sz="2400" b="1" i="1" u="sng" dirty="0">
                <a:solidFill>
                  <a:srgbClr val="6600CC"/>
                </a:solidFill>
                <a:highlight>
                  <a:srgbClr val="FFFF00"/>
                </a:highlight>
              </a:rPr>
              <a:t>Altri ASPETTI sostanziali DI CUI ALLA LEGGE 689/1981</a:t>
            </a:r>
          </a:p>
        </p:txBody>
      </p:sp>
      <p:sp>
        <p:nvSpPr>
          <p:cNvPr id="10" name="Segnaposto contenuto 2">
            <a:extLst>
              <a:ext uri="{FF2B5EF4-FFF2-40B4-BE49-F238E27FC236}">
                <a16:creationId xmlns:a16="http://schemas.microsoft.com/office/drawing/2014/main" id="{D9878C8E-90E3-4B96-8963-E4DF56D8A27A}"/>
              </a:ext>
            </a:extLst>
          </p:cNvPr>
          <p:cNvSpPr>
            <a:spLocks noGrp="1"/>
          </p:cNvSpPr>
          <p:nvPr>
            <p:ph idx="1"/>
          </p:nvPr>
        </p:nvSpPr>
        <p:spPr>
          <a:xfrm>
            <a:off x="768626" y="2015732"/>
            <a:ext cx="10606821" cy="3868233"/>
          </a:xfrm>
        </p:spPr>
        <p:txBody>
          <a:bodyPr>
            <a:normAutofit/>
          </a:bodyPr>
          <a:lstStyle/>
          <a:p>
            <a:pPr marL="0" indent="0">
              <a:buNone/>
            </a:pPr>
            <a:endParaRPr lang="it-IT" b="1" i="1" dirty="0"/>
          </a:p>
          <a:p>
            <a:r>
              <a:rPr lang="it-IT" b="1" i="1" dirty="0">
                <a:highlight>
                  <a:srgbClr val="00FFFF"/>
                </a:highlight>
              </a:rPr>
              <a:t>La legge di depenalizzazione dispone che l’illecito si possa configurare indipendentemente con DOLO o COLPA.</a:t>
            </a:r>
          </a:p>
          <a:p>
            <a:r>
              <a:rPr lang="it-IT" b="1" i="1" dirty="0">
                <a:highlight>
                  <a:srgbClr val="00FF00"/>
                </a:highlight>
              </a:rPr>
              <a:t>Ne deriva che, affinché si possa essere sanzionati è sufficiente la semplice conoscibilità dei provvedimenti. Si può essere scusati solo se si prova che non si è avuto proprio la possibilità oggettiva di venire a conoscenza delle disposizioni.</a:t>
            </a:r>
          </a:p>
          <a:p>
            <a:r>
              <a:rPr lang="it-IT" b="1" i="1" dirty="0">
                <a:highlight>
                  <a:srgbClr val="A1BC1A"/>
                </a:highlight>
              </a:rPr>
              <a:t>Ai sensi dell’art. 4, comma 1, della legge 689/1981 viene esclusa la responsabilità se la violazione è compiuta per FACOLTA’ LEGITTIMA, STATO DI NECESSITA’ o LEGITTIMA DIFESA </a:t>
            </a:r>
          </a:p>
        </p:txBody>
      </p:sp>
      <p:sp>
        <p:nvSpPr>
          <p:cNvPr id="13" name="Rettangolo con un angolo ritagliato 12">
            <a:extLst>
              <a:ext uri="{FF2B5EF4-FFF2-40B4-BE49-F238E27FC236}">
                <a16:creationId xmlns:a16="http://schemas.microsoft.com/office/drawing/2014/main" id="{98353D29-0B71-48A0-89F5-331D9433044E}"/>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291330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1947D-B7E0-4624-A27D-2031EFA37BFE}"/>
              </a:ext>
            </a:extLst>
          </p:cNvPr>
          <p:cNvSpPr>
            <a:spLocks noGrp="1"/>
          </p:cNvSpPr>
          <p:nvPr>
            <p:ph type="title"/>
          </p:nvPr>
        </p:nvSpPr>
        <p:spPr>
          <a:xfrm>
            <a:off x="1136317" y="939134"/>
            <a:ext cx="9603275" cy="587136"/>
          </a:xfrm>
        </p:spPr>
        <p:txBody>
          <a:bodyPr/>
          <a:lstStyle/>
          <a:p>
            <a:pPr algn="ctr"/>
            <a:r>
              <a:rPr lang="it-IT" b="1" dirty="0" err="1">
                <a:highlight>
                  <a:srgbClr val="FFFF00"/>
                </a:highlight>
              </a:rPr>
              <a:t>chI</a:t>
            </a:r>
            <a:r>
              <a:rPr lang="it-IT" b="1" dirty="0">
                <a:highlight>
                  <a:srgbClr val="FFFF00"/>
                </a:highlight>
              </a:rPr>
              <a:t> APPLICA LE SANZIONI?</a:t>
            </a:r>
          </a:p>
        </p:txBody>
      </p:sp>
      <p:sp>
        <p:nvSpPr>
          <p:cNvPr id="5" name="Segnaposto contenuto 4">
            <a:extLst>
              <a:ext uri="{FF2B5EF4-FFF2-40B4-BE49-F238E27FC236}">
                <a16:creationId xmlns:a16="http://schemas.microsoft.com/office/drawing/2014/main" id="{90F18ABE-402C-49A8-B7BC-574CD3D81B7C}"/>
              </a:ext>
            </a:extLst>
          </p:cNvPr>
          <p:cNvSpPr>
            <a:spLocks noGrp="1"/>
          </p:cNvSpPr>
          <p:nvPr>
            <p:ph idx="1"/>
          </p:nvPr>
        </p:nvSpPr>
        <p:spPr/>
        <p:txBody>
          <a:bodyPr>
            <a:noAutofit/>
          </a:bodyPr>
          <a:lstStyle/>
          <a:p>
            <a:r>
              <a:rPr lang="it-IT" sz="2800" b="1" dirty="0"/>
              <a:t>Il Prefetto, </a:t>
            </a:r>
            <a:r>
              <a:rPr lang="it-IT" sz="2800" i="1" dirty="0"/>
              <a:t>se le misure elencate vengono disposte con i D.P.C.M.;</a:t>
            </a:r>
          </a:p>
          <a:p>
            <a:pPr marL="0" indent="0">
              <a:buNone/>
            </a:pPr>
            <a:endParaRPr lang="it-IT" sz="2800" i="1" dirty="0"/>
          </a:p>
          <a:p>
            <a:r>
              <a:rPr lang="it-IT" sz="2800" b="1" dirty="0"/>
              <a:t>Le Regioni</a:t>
            </a:r>
            <a:r>
              <a:rPr lang="it-IT" sz="2800" dirty="0"/>
              <a:t>, </a:t>
            </a:r>
            <a:r>
              <a:rPr lang="it-IT" sz="2800" i="1" dirty="0"/>
              <a:t>se le misure, di cui all’elenco, riguardano attività di loro competenza e «senza incisione delle attività produttive e di quelle di rilevanza strategica per l’economia nazionale»;</a:t>
            </a:r>
          </a:p>
        </p:txBody>
      </p:sp>
      <p:pic>
        <p:nvPicPr>
          <p:cNvPr id="8" name="Immagine 7">
            <a:extLst>
              <a:ext uri="{FF2B5EF4-FFF2-40B4-BE49-F238E27FC236}">
                <a16:creationId xmlns:a16="http://schemas.microsoft.com/office/drawing/2014/main" id="{9C8713FB-5147-4EBD-BB59-3541ACCB0AAF}"/>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9" name="Immagine 8">
            <a:extLst>
              <a:ext uri="{FF2B5EF4-FFF2-40B4-BE49-F238E27FC236}">
                <a16:creationId xmlns:a16="http://schemas.microsoft.com/office/drawing/2014/main" id="{84DC3AFD-E3DE-4595-BCC9-8E592A1D5CD7}"/>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0" name="Immagine 9">
            <a:extLst>
              <a:ext uri="{FF2B5EF4-FFF2-40B4-BE49-F238E27FC236}">
                <a16:creationId xmlns:a16="http://schemas.microsoft.com/office/drawing/2014/main" id="{7F5388BE-444E-445C-A93D-4866E1243537}"/>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1" name="Rettangolo con un angolo ritagliato 10">
            <a:extLst>
              <a:ext uri="{FF2B5EF4-FFF2-40B4-BE49-F238E27FC236}">
                <a16:creationId xmlns:a16="http://schemas.microsoft.com/office/drawing/2014/main" id="{04634CA2-45F3-4A68-810F-632016DEE213}"/>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72302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1947D-B7E0-4624-A27D-2031EFA37BFE}"/>
              </a:ext>
            </a:extLst>
          </p:cNvPr>
          <p:cNvSpPr>
            <a:spLocks noGrp="1"/>
          </p:cNvSpPr>
          <p:nvPr>
            <p:ph type="title"/>
          </p:nvPr>
        </p:nvSpPr>
        <p:spPr>
          <a:xfrm>
            <a:off x="1152360" y="930889"/>
            <a:ext cx="9603275" cy="587136"/>
          </a:xfrm>
        </p:spPr>
        <p:txBody>
          <a:bodyPr/>
          <a:lstStyle/>
          <a:p>
            <a:pPr algn="ctr"/>
            <a:r>
              <a:rPr lang="it-IT" b="1" dirty="0" err="1">
                <a:highlight>
                  <a:srgbClr val="FFFF00"/>
                </a:highlight>
              </a:rPr>
              <a:t>chI</a:t>
            </a:r>
            <a:r>
              <a:rPr lang="it-IT" b="1" dirty="0">
                <a:highlight>
                  <a:srgbClr val="FFFF00"/>
                </a:highlight>
              </a:rPr>
              <a:t> APPLICA LE SANZIONI?</a:t>
            </a:r>
          </a:p>
        </p:txBody>
      </p:sp>
      <p:sp>
        <p:nvSpPr>
          <p:cNvPr id="5" name="Segnaposto contenuto 4">
            <a:extLst>
              <a:ext uri="{FF2B5EF4-FFF2-40B4-BE49-F238E27FC236}">
                <a16:creationId xmlns:a16="http://schemas.microsoft.com/office/drawing/2014/main" id="{90F18ABE-402C-49A8-B7BC-574CD3D81B7C}"/>
              </a:ext>
            </a:extLst>
          </p:cNvPr>
          <p:cNvSpPr>
            <a:spLocks noGrp="1"/>
          </p:cNvSpPr>
          <p:nvPr>
            <p:ph idx="1"/>
          </p:nvPr>
        </p:nvSpPr>
        <p:spPr>
          <a:xfrm>
            <a:off x="1451579" y="2015733"/>
            <a:ext cx="9603275" cy="743510"/>
          </a:xfrm>
        </p:spPr>
        <p:txBody>
          <a:bodyPr>
            <a:noAutofit/>
          </a:bodyPr>
          <a:lstStyle/>
          <a:p>
            <a:pPr marL="0" indent="0">
              <a:buNone/>
            </a:pPr>
            <a:r>
              <a:rPr lang="it-IT" sz="2800" b="1" dirty="0"/>
              <a:t>Il Prefetto, </a:t>
            </a:r>
            <a:endParaRPr lang="it-IT" sz="2800" i="1" dirty="0"/>
          </a:p>
          <a:p>
            <a:pPr marL="0" indent="0">
              <a:buNone/>
            </a:pPr>
            <a:endParaRPr lang="it-IT" sz="2800" i="1" dirty="0"/>
          </a:p>
        </p:txBody>
      </p:sp>
      <p:sp>
        <p:nvSpPr>
          <p:cNvPr id="4" name="Rettangolo 3">
            <a:extLst>
              <a:ext uri="{FF2B5EF4-FFF2-40B4-BE49-F238E27FC236}">
                <a16:creationId xmlns:a16="http://schemas.microsoft.com/office/drawing/2014/main" id="{B206FEA2-447E-42B4-936A-1309D7E6AF33}"/>
              </a:ext>
            </a:extLst>
          </p:cNvPr>
          <p:cNvSpPr/>
          <p:nvPr/>
        </p:nvSpPr>
        <p:spPr>
          <a:xfrm>
            <a:off x="678266" y="2885613"/>
            <a:ext cx="10835468" cy="1880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5">
                    <a:lumMod val="75000"/>
                  </a:schemeClr>
                </a:solidFill>
              </a:rPr>
              <a:t>si avvale delle forze di polizia (Carabinieri, Polizia di Stato, Guardia di Finanza, Municipale) e, ove occorra, delle Forze armate.</a:t>
            </a:r>
            <a:endParaRPr lang="it-IT" sz="2400" b="1" dirty="0">
              <a:effectLst>
                <a:outerShdw blurRad="38100" dist="38100" dir="2700000" algn="tl">
                  <a:srgbClr val="000000">
                    <a:alpha val="43137"/>
                  </a:srgbClr>
                </a:outerShdw>
              </a:effectLst>
            </a:endParaRPr>
          </a:p>
        </p:txBody>
      </p:sp>
      <p:pic>
        <p:nvPicPr>
          <p:cNvPr id="7" name="Immagine 6">
            <a:extLst>
              <a:ext uri="{FF2B5EF4-FFF2-40B4-BE49-F238E27FC236}">
                <a16:creationId xmlns:a16="http://schemas.microsoft.com/office/drawing/2014/main" id="{74B06A7B-11AF-4DF0-AFDF-F8B9C77E1C1C}"/>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ACD2BE0B-9EC6-4701-9EDB-5644B5BCD909}"/>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4842C2C6-4B83-4837-9DE3-858A37CC41C0}"/>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0" name="Rettangolo con un angolo ritagliato 9">
            <a:extLst>
              <a:ext uri="{FF2B5EF4-FFF2-40B4-BE49-F238E27FC236}">
                <a16:creationId xmlns:a16="http://schemas.microsoft.com/office/drawing/2014/main" id="{52DE0B50-7B17-4FA6-8C38-A6ECBE1DB16D}"/>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2447110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1947D-B7E0-4624-A27D-2031EFA37BFE}"/>
              </a:ext>
            </a:extLst>
          </p:cNvPr>
          <p:cNvSpPr>
            <a:spLocks noGrp="1"/>
          </p:cNvSpPr>
          <p:nvPr>
            <p:ph type="title"/>
          </p:nvPr>
        </p:nvSpPr>
        <p:spPr>
          <a:xfrm>
            <a:off x="1120275" y="930889"/>
            <a:ext cx="9603275" cy="587136"/>
          </a:xfrm>
        </p:spPr>
        <p:txBody>
          <a:bodyPr>
            <a:normAutofit fontScale="90000"/>
          </a:bodyPr>
          <a:lstStyle/>
          <a:p>
            <a:pPr algn="ctr"/>
            <a:r>
              <a:rPr lang="it-IT" b="1" dirty="0">
                <a:highlight>
                  <a:srgbClr val="FFFF00"/>
                </a:highlight>
              </a:rPr>
              <a:t>Quale disciplina si applica per </a:t>
            </a:r>
            <a:r>
              <a:rPr lang="it-IT" b="1" dirty="0" err="1">
                <a:highlight>
                  <a:srgbClr val="FFFF00"/>
                </a:highlight>
              </a:rPr>
              <a:t>l’accertAmento</a:t>
            </a:r>
            <a:r>
              <a:rPr lang="it-IT" b="1" dirty="0">
                <a:highlight>
                  <a:srgbClr val="FFFF00"/>
                </a:highlight>
              </a:rPr>
              <a:t>?</a:t>
            </a:r>
          </a:p>
        </p:txBody>
      </p:sp>
      <p:sp>
        <p:nvSpPr>
          <p:cNvPr id="5" name="Segnaposto contenuto 4">
            <a:extLst>
              <a:ext uri="{FF2B5EF4-FFF2-40B4-BE49-F238E27FC236}">
                <a16:creationId xmlns:a16="http://schemas.microsoft.com/office/drawing/2014/main" id="{90F18ABE-402C-49A8-B7BC-574CD3D81B7C}"/>
              </a:ext>
            </a:extLst>
          </p:cNvPr>
          <p:cNvSpPr>
            <a:spLocks noGrp="1"/>
          </p:cNvSpPr>
          <p:nvPr>
            <p:ph idx="1"/>
          </p:nvPr>
        </p:nvSpPr>
        <p:spPr>
          <a:xfrm>
            <a:off x="1451579" y="2015733"/>
            <a:ext cx="9603275" cy="743510"/>
          </a:xfrm>
        </p:spPr>
        <p:txBody>
          <a:bodyPr>
            <a:noAutofit/>
          </a:bodyPr>
          <a:lstStyle/>
          <a:p>
            <a:pPr marL="0" indent="0">
              <a:buNone/>
            </a:pPr>
            <a:r>
              <a:rPr lang="it-IT" sz="2800" b="1" dirty="0"/>
              <a:t>La legge 689/1981: </a:t>
            </a:r>
            <a:endParaRPr lang="it-IT" sz="2800" i="1" dirty="0"/>
          </a:p>
          <a:p>
            <a:pPr marL="0" indent="0">
              <a:buNone/>
            </a:pPr>
            <a:endParaRPr lang="it-IT" sz="2800" i="1" dirty="0"/>
          </a:p>
        </p:txBody>
      </p:sp>
      <p:sp>
        <p:nvSpPr>
          <p:cNvPr id="4" name="Rettangolo 3">
            <a:extLst>
              <a:ext uri="{FF2B5EF4-FFF2-40B4-BE49-F238E27FC236}">
                <a16:creationId xmlns:a16="http://schemas.microsoft.com/office/drawing/2014/main" id="{B206FEA2-447E-42B4-936A-1309D7E6AF33}"/>
              </a:ext>
            </a:extLst>
          </p:cNvPr>
          <p:cNvSpPr/>
          <p:nvPr/>
        </p:nvSpPr>
        <p:spPr>
          <a:xfrm>
            <a:off x="678266" y="2885613"/>
            <a:ext cx="10835468" cy="1880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5">
                    <a:lumMod val="75000"/>
                  </a:schemeClr>
                </a:solidFill>
                <a:effectLst>
                  <a:outerShdw blurRad="38100" dist="38100" dir="2700000" algn="tl">
                    <a:srgbClr val="000000">
                      <a:alpha val="43137"/>
                    </a:srgbClr>
                  </a:outerShdw>
                </a:effectLst>
              </a:rPr>
              <a:t>Entro 60 giorni </a:t>
            </a:r>
            <a:r>
              <a:rPr lang="it-IT" sz="2400" b="1" dirty="0">
                <a:solidFill>
                  <a:schemeClr val="accent5">
                    <a:lumMod val="75000"/>
                  </a:schemeClr>
                </a:solidFill>
              </a:rPr>
              <a:t>dalla contestazione o dalla notificazione è possibile pagare la sanzione pecuniaria nell’ammontare minimo di 400 €;</a:t>
            </a:r>
          </a:p>
          <a:p>
            <a:pPr algn="ctr"/>
            <a:endParaRPr lang="it-IT" sz="2400" b="1" dirty="0">
              <a:solidFill>
                <a:schemeClr val="accent5">
                  <a:lumMod val="75000"/>
                </a:schemeClr>
              </a:solidFill>
            </a:endParaRPr>
          </a:p>
          <a:p>
            <a:pPr algn="ctr"/>
            <a:r>
              <a:rPr lang="it-IT" sz="2400" b="1" dirty="0">
                <a:solidFill>
                  <a:schemeClr val="accent5">
                    <a:lumMod val="75000"/>
                  </a:schemeClr>
                </a:solidFill>
                <a:effectLst>
                  <a:outerShdw blurRad="38100" dist="38100" dir="2700000" algn="tl">
                    <a:srgbClr val="000000">
                      <a:alpha val="43137"/>
                    </a:srgbClr>
                  </a:outerShdw>
                </a:effectLst>
              </a:rPr>
              <a:t>Se il pagamento avviene entro 5 giorni, la misura è ridotta del 30% (280 €)</a:t>
            </a:r>
            <a:endParaRPr lang="it-IT" sz="2400" b="1" dirty="0">
              <a:effectLst>
                <a:outerShdw blurRad="38100" dist="38100" dir="2700000" algn="tl">
                  <a:srgbClr val="000000">
                    <a:alpha val="43137"/>
                  </a:srgbClr>
                </a:outerShdw>
              </a:effectLst>
            </a:endParaRPr>
          </a:p>
        </p:txBody>
      </p:sp>
      <p:pic>
        <p:nvPicPr>
          <p:cNvPr id="7" name="Immagine 6">
            <a:extLst>
              <a:ext uri="{FF2B5EF4-FFF2-40B4-BE49-F238E27FC236}">
                <a16:creationId xmlns:a16="http://schemas.microsoft.com/office/drawing/2014/main" id="{BB151B71-6680-4465-985D-AA86C733E90E}"/>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D1B66DC0-C0E9-46AC-A197-F78975E8DD42}"/>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B7F771E2-E163-4C7A-BF66-F7723C08ECE7}"/>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0" name="Rettangolo con un angolo ritagliato 9">
            <a:extLst>
              <a:ext uri="{FF2B5EF4-FFF2-40B4-BE49-F238E27FC236}">
                <a16:creationId xmlns:a16="http://schemas.microsoft.com/office/drawing/2014/main" id="{DB6DA350-133A-46F5-BD97-85B469B16D46}"/>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42535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1947D-B7E0-4624-A27D-2031EFA37BFE}"/>
              </a:ext>
            </a:extLst>
          </p:cNvPr>
          <p:cNvSpPr>
            <a:spLocks noGrp="1"/>
          </p:cNvSpPr>
          <p:nvPr>
            <p:ph type="title"/>
          </p:nvPr>
        </p:nvSpPr>
        <p:spPr>
          <a:xfrm>
            <a:off x="1294362" y="930889"/>
            <a:ext cx="9603275" cy="587136"/>
          </a:xfrm>
        </p:spPr>
        <p:txBody>
          <a:bodyPr>
            <a:normAutofit fontScale="90000"/>
          </a:bodyPr>
          <a:lstStyle/>
          <a:p>
            <a:pPr algn="ctr"/>
            <a:r>
              <a:rPr lang="it-IT" b="1" dirty="0">
                <a:highlight>
                  <a:srgbClr val="FFFF00"/>
                </a:highlight>
              </a:rPr>
              <a:t>Rapporto con i reati di cui all’art. 650 c.p. e 260 </a:t>
            </a:r>
            <a:r>
              <a:rPr lang="it-IT" b="1" dirty="0" err="1">
                <a:highlight>
                  <a:srgbClr val="FFFF00"/>
                </a:highlight>
              </a:rPr>
              <a:t>t.u.</a:t>
            </a:r>
            <a:r>
              <a:rPr lang="it-IT" b="1" dirty="0">
                <a:highlight>
                  <a:srgbClr val="FFFF00"/>
                </a:highlight>
              </a:rPr>
              <a:t> leggi </a:t>
            </a:r>
            <a:r>
              <a:rPr lang="it-IT" b="1" dirty="0" err="1">
                <a:highlight>
                  <a:srgbClr val="FFFF00"/>
                </a:highlight>
              </a:rPr>
              <a:t>santarie</a:t>
            </a:r>
            <a:endParaRPr lang="it-IT" b="1" dirty="0">
              <a:highlight>
                <a:srgbClr val="FFFF00"/>
              </a:highlight>
            </a:endParaRPr>
          </a:p>
        </p:txBody>
      </p:sp>
      <p:sp>
        <p:nvSpPr>
          <p:cNvPr id="4" name="Rettangolo 3">
            <a:extLst>
              <a:ext uri="{FF2B5EF4-FFF2-40B4-BE49-F238E27FC236}">
                <a16:creationId xmlns:a16="http://schemas.microsoft.com/office/drawing/2014/main" id="{B206FEA2-447E-42B4-936A-1309D7E6AF33}"/>
              </a:ext>
            </a:extLst>
          </p:cNvPr>
          <p:cNvSpPr/>
          <p:nvPr/>
        </p:nvSpPr>
        <p:spPr>
          <a:xfrm>
            <a:off x="561474" y="2085474"/>
            <a:ext cx="10952260" cy="4042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bg2">
                    <a:lumMod val="25000"/>
                  </a:schemeClr>
                </a:solidFill>
                <a:effectLst>
                  <a:outerShdw blurRad="38100" dist="38100" dir="2700000" algn="tl">
                    <a:srgbClr val="000000">
                      <a:alpha val="43137"/>
                    </a:srgbClr>
                  </a:outerShdw>
                </a:effectLst>
              </a:rPr>
              <a:t>A differenza di come si è proceduto in questi giorni, il nuovo Decreto legge </a:t>
            </a:r>
            <a:r>
              <a:rPr lang="it-IT" sz="2800" b="1" u="sng" dirty="0">
                <a:solidFill>
                  <a:schemeClr val="bg2">
                    <a:lumMod val="25000"/>
                  </a:schemeClr>
                </a:solidFill>
                <a:effectLst>
                  <a:outerShdw blurRad="38100" dist="38100" dir="2700000" algn="tl">
                    <a:srgbClr val="000000">
                      <a:alpha val="43137"/>
                    </a:srgbClr>
                  </a:outerShdw>
                </a:effectLst>
              </a:rPr>
              <a:t>esclude espressamente la applicabilità dell’art. 650 c.p. </a:t>
            </a:r>
          </a:p>
          <a:p>
            <a:pPr algn="ctr"/>
            <a:endParaRPr lang="it-IT" sz="2800" b="1" dirty="0">
              <a:solidFill>
                <a:schemeClr val="bg2">
                  <a:lumMod val="25000"/>
                </a:schemeClr>
              </a:solidFill>
              <a:effectLst>
                <a:outerShdw blurRad="38100" dist="38100" dir="2700000" algn="tl">
                  <a:srgbClr val="000000">
                    <a:alpha val="43137"/>
                  </a:srgbClr>
                </a:outerShdw>
              </a:effectLst>
            </a:endParaRPr>
          </a:p>
          <a:p>
            <a:pPr algn="ctr"/>
            <a:r>
              <a:rPr lang="it-IT" sz="2800" b="1" dirty="0">
                <a:solidFill>
                  <a:schemeClr val="bg2">
                    <a:lumMod val="25000"/>
                  </a:schemeClr>
                </a:solidFill>
                <a:effectLst>
                  <a:outerShdw blurRad="38100" dist="38100" dir="2700000" algn="tl">
                    <a:srgbClr val="000000">
                      <a:alpha val="43137"/>
                    </a:srgbClr>
                  </a:outerShdw>
                </a:effectLst>
              </a:rPr>
              <a:t>Mentre l’art. 260 del TU leggi sanitarie si applica esclusivamente a chi non rispetta la disposizione di cui al punto e), cioè il </a:t>
            </a:r>
            <a:r>
              <a:rPr lang="it-IT" sz="2800" b="1" i="1" dirty="0">
                <a:solidFill>
                  <a:schemeClr val="accent1">
                    <a:lumMod val="75000"/>
                  </a:schemeClr>
                </a:solidFill>
                <a:effectLst>
                  <a:outerShdw blurRad="38100" dist="38100" dir="2700000" algn="tl">
                    <a:srgbClr val="000000">
                      <a:alpha val="43137"/>
                    </a:srgbClr>
                  </a:outerShdw>
                </a:effectLst>
              </a:rPr>
              <a:t>«divieto assoluto di allontanarsi dalla propria abitazione per le persone sottoposte alla </a:t>
            </a:r>
            <a:r>
              <a:rPr lang="it-IT" sz="2800" b="1" i="1" dirty="0">
                <a:solidFill>
                  <a:srgbClr val="FF0000"/>
                </a:solidFill>
                <a:effectLst>
                  <a:outerShdw blurRad="38100" dist="38100" dir="2700000" algn="tl">
                    <a:srgbClr val="000000">
                      <a:alpha val="43137"/>
                    </a:srgbClr>
                  </a:outerShdw>
                </a:effectLst>
              </a:rPr>
              <a:t>misura della quarantena, </a:t>
            </a:r>
            <a:r>
              <a:rPr lang="it-IT" sz="2800" b="1" i="1" dirty="0">
                <a:solidFill>
                  <a:schemeClr val="accent1">
                    <a:lumMod val="75000"/>
                  </a:schemeClr>
                </a:solidFill>
                <a:effectLst>
                  <a:outerShdw blurRad="38100" dist="38100" dir="2700000" algn="tl">
                    <a:srgbClr val="000000">
                      <a:alpha val="43137"/>
                    </a:srgbClr>
                  </a:outerShdw>
                </a:effectLst>
              </a:rPr>
              <a:t>perché risultate positive al virus»</a:t>
            </a:r>
          </a:p>
        </p:txBody>
      </p:sp>
      <p:pic>
        <p:nvPicPr>
          <p:cNvPr id="7" name="Immagine 6">
            <a:extLst>
              <a:ext uri="{FF2B5EF4-FFF2-40B4-BE49-F238E27FC236}">
                <a16:creationId xmlns:a16="http://schemas.microsoft.com/office/drawing/2014/main" id="{4AD73D69-39D3-4BBD-8CB5-F13617FFE836}"/>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8F771D78-7013-43BE-B5DD-8CF2E6CA2636}"/>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D23E28E7-B167-40D1-9270-DA952A73A926}"/>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0" name="Rettangolo con un angolo ritagliato 9">
            <a:extLst>
              <a:ext uri="{FF2B5EF4-FFF2-40B4-BE49-F238E27FC236}">
                <a16:creationId xmlns:a16="http://schemas.microsoft.com/office/drawing/2014/main" id="{BE036218-3309-4FB2-9116-D2920DC78B84}"/>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41298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1947D-B7E0-4624-A27D-2031EFA37BFE}"/>
              </a:ext>
            </a:extLst>
          </p:cNvPr>
          <p:cNvSpPr>
            <a:spLocks noGrp="1"/>
          </p:cNvSpPr>
          <p:nvPr>
            <p:ph type="title"/>
          </p:nvPr>
        </p:nvSpPr>
        <p:spPr>
          <a:xfrm>
            <a:off x="1294362" y="930889"/>
            <a:ext cx="9603275" cy="587136"/>
          </a:xfrm>
        </p:spPr>
        <p:txBody>
          <a:bodyPr>
            <a:normAutofit fontScale="90000"/>
          </a:bodyPr>
          <a:lstStyle/>
          <a:p>
            <a:pPr algn="ctr"/>
            <a:r>
              <a:rPr lang="it-IT" b="1" dirty="0">
                <a:highlight>
                  <a:srgbClr val="FFFF00"/>
                </a:highlight>
              </a:rPr>
              <a:t>Che accade a chi </a:t>
            </a:r>
            <a:r>
              <a:rPr lang="it-IT" b="1" dirty="0" err="1">
                <a:highlight>
                  <a:srgbClr val="FFFF00"/>
                </a:highlight>
              </a:rPr>
              <a:t>e’</a:t>
            </a:r>
            <a:r>
              <a:rPr lang="it-IT" b="1" dirty="0">
                <a:highlight>
                  <a:srgbClr val="FFFF00"/>
                </a:highlight>
              </a:rPr>
              <a:t> stato </a:t>
            </a:r>
            <a:r>
              <a:rPr lang="it-IT" b="1" dirty="0" err="1">
                <a:highlight>
                  <a:srgbClr val="FFFF00"/>
                </a:highlight>
              </a:rPr>
              <a:t>gia’</a:t>
            </a:r>
            <a:r>
              <a:rPr lang="it-IT" b="1" dirty="0">
                <a:highlight>
                  <a:srgbClr val="FFFF00"/>
                </a:highlight>
              </a:rPr>
              <a:t> fermato e denunciato per il 650 c.p.</a:t>
            </a:r>
          </a:p>
        </p:txBody>
      </p:sp>
      <p:sp>
        <p:nvSpPr>
          <p:cNvPr id="4" name="Rettangolo 3">
            <a:extLst>
              <a:ext uri="{FF2B5EF4-FFF2-40B4-BE49-F238E27FC236}">
                <a16:creationId xmlns:a16="http://schemas.microsoft.com/office/drawing/2014/main" id="{B206FEA2-447E-42B4-936A-1309D7E6AF33}"/>
              </a:ext>
            </a:extLst>
          </p:cNvPr>
          <p:cNvSpPr/>
          <p:nvPr/>
        </p:nvSpPr>
        <p:spPr>
          <a:xfrm>
            <a:off x="561474" y="1834418"/>
            <a:ext cx="10952260" cy="46465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i="1" dirty="0">
                <a:solidFill>
                  <a:schemeClr val="accent1">
                    <a:lumMod val="75000"/>
                  </a:schemeClr>
                </a:solidFill>
                <a:effectLst>
                  <a:outerShdw blurRad="38100" dist="38100" dir="2700000" algn="tl">
                    <a:srgbClr val="000000">
                      <a:alpha val="43137"/>
                    </a:srgbClr>
                  </a:outerShdw>
                </a:effectLst>
              </a:rPr>
              <a:t>Chi in questi giorni è già stato denunciato, l’art. 4 comma 8 prevede </a:t>
            </a:r>
            <a:r>
              <a:rPr lang="it-IT" sz="2800" b="1" i="1" dirty="0">
                <a:solidFill>
                  <a:schemeClr val="accent1">
                    <a:lumMod val="75000"/>
                  </a:schemeClr>
                </a:solidFill>
                <a:effectLst>
                  <a:outerShdw blurRad="38100" dist="38100" dir="2700000" algn="tl">
                    <a:srgbClr val="000000">
                      <a:alpha val="43137"/>
                    </a:srgbClr>
                  </a:outerShdw>
                </a:effectLst>
                <a:highlight>
                  <a:srgbClr val="A1BC1A"/>
                </a:highlight>
              </a:rPr>
              <a:t>che la sanzione penale venga sostituita dalla sanzione amministrativa, questa però sarà ridotta della metà.</a:t>
            </a:r>
          </a:p>
          <a:p>
            <a:pPr algn="ctr"/>
            <a:endParaRPr lang="it-IT" sz="2800" b="1" i="1" dirty="0">
              <a:solidFill>
                <a:schemeClr val="accent1">
                  <a:lumMod val="75000"/>
                </a:schemeClr>
              </a:solidFill>
              <a:effectLst>
                <a:outerShdw blurRad="38100" dist="38100" dir="2700000" algn="tl">
                  <a:srgbClr val="000000">
                    <a:alpha val="43137"/>
                  </a:srgbClr>
                </a:outerShdw>
              </a:effectLst>
              <a:highlight>
                <a:srgbClr val="A1BC1A"/>
              </a:highlight>
            </a:endParaRPr>
          </a:p>
          <a:p>
            <a:pPr algn="ctr"/>
            <a:r>
              <a:rPr lang="it-IT" sz="2800" b="1" i="1" dirty="0">
                <a:solidFill>
                  <a:schemeClr val="accent1">
                    <a:lumMod val="75000"/>
                  </a:schemeClr>
                </a:solidFill>
                <a:effectLst>
                  <a:outerShdw blurRad="38100" dist="38100" dir="2700000" algn="tl">
                    <a:srgbClr val="000000">
                      <a:alpha val="43137"/>
                    </a:srgbClr>
                  </a:outerShdw>
                </a:effectLst>
              </a:rPr>
              <a:t>E’ presumibile che tutti coloro che sono stati già denunciati saranno assoggettati ad una sanzione pecuniaria di € 200,00.</a:t>
            </a:r>
          </a:p>
          <a:p>
            <a:pPr algn="ctr"/>
            <a:endParaRPr lang="it-IT" sz="2800" b="1" i="1" dirty="0">
              <a:solidFill>
                <a:schemeClr val="accent1">
                  <a:lumMod val="75000"/>
                </a:schemeClr>
              </a:solidFill>
              <a:effectLst>
                <a:outerShdw blurRad="38100" dist="38100" dir="2700000" algn="tl">
                  <a:srgbClr val="000000">
                    <a:alpha val="43137"/>
                  </a:srgbClr>
                </a:outerShdw>
              </a:effectLst>
            </a:endParaRPr>
          </a:p>
          <a:p>
            <a:pPr algn="ctr"/>
            <a:r>
              <a:rPr lang="it-IT" sz="2000" b="1" i="1" dirty="0">
                <a:solidFill>
                  <a:srgbClr val="FF0000"/>
                </a:solidFill>
                <a:effectLst>
                  <a:outerShdw blurRad="38100" dist="38100" dir="2700000" algn="tl">
                    <a:srgbClr val="000000">
                      <a:alpha val="43137"/>
                    </a:srgbClr>
                  </a:outerShdw>
                </a:effectLst>
              </a:rPr>
              <a:t>L’irretroattività, così disposta, è conforme ai principi costituzionali in quanto non verrebbe ad applicarsi una pena più severa rispetto a quella che si sarebbe applicata in base alla normativa vigente al momento della commissione del fatto.</a:t>
            </a:r>
          </a:p>
          <a:p>
            <a:pPr algn="ctr"/>
            <a:endParaRPr lang="it-IT" sz="2800" b="1" i="1" dirty="0">
              <a:solidFill>
                <a:schemeClr val="accent1">
                  <a:lumMod val="75000"/>
                </a:schemeClr>
              </a:solidFill>
              <a:effectLst>
                <a:outerShdw blurRad="38100" dist="38100" dir="2700000" algn="tl">
                  <a:srgbClr val="000000">
                    <a:alpha val="43137"/>
                  </a:srgbClr>
                </a:outerShdw>
              </a:effectLst>
            </a:endParaRPr>
          </a:p>
          <a:p>
            <a:pPr algn="ctr"/>
            <a:endParaRPr lang="it-IT" sz="2800" b="1" i="1" dirty="0">
              <a:solidFill>
                <a:schemeClr val="accent1">
                  <a:lumMod val="75000"/>
                </a:schemeClr>
              </a:solidFill>
              <a:effectLst>
                <a:outerShdw blurRad="38100" dist="38100" dir="2700000" algn="tl">
                  <a:srgbClr val="000000">
                    <a:alpha val="43137"/>
                  </a:srgbClr>
                </a:outerShdw>
              </a:effectLst>
            </a:endParaRPr>
          </a:p>
        </p:txBody>
      </p:sp>
      <p:pic>
        <p:nvPicPr>
          <p:cNvPr id="7" name="Immagine 6">
            <a:extLst>
              <a:ext uri="{FF2B5EF4-FFF2-40B4-BE49-F238E27FC236}">
                <a16:creationId xmlns:a16="http://schemas.microsoft.com/office/drawing/2014/main" id="{4AD73D69-39D3-4BBD-8CB5-F13617FFE836}"/>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8F771D78-7013-43BE-B5DD-8CF2E6CA2636}"/>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D23E28E7-B167-40D1-9270-DA952A73A926}"/>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0" name="Rettangolo con un angolo ritagliato 9">
            <a:extLst>
              <a:ext uri="{FF2B5EF4-FFF2-40B4-BE49-F238E27FC236}">
                <a16:creationId xmlns:a16="http://schemas.microsoft.com/office/drawing/2014/main" id="{52243E0A-FBBA-40EF-A512-E18C83DDE205}"/>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290358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1947D-B7E0-4624-A27D-2031EFA37BFE}"/>
              </a:ext>
            </a:extLst>
          </p:cNvPr>
          <p:cNvSpPr>
            <a:spLocks noGrp="1"/>
          </p:cNvSpPr>
          <p:nvPr>
            <p:ph type="title"/>
          </p:nvPr>
        </p:nvSpPr>
        <p:spPr>
          <a:xfrm>
            <a:off x="1294362" y="930889"/>
            <a:ext cx="9603275" cy="587136"/>
          </a:xfrm>
        </p:spPr>
        <p:txBody>
          <a:bodyPr>
            <a:normAutofit/>
          </a:bodyPr>
          <a:lstStyle/>
          <a:p>
            <a:pPr algn="ctr"/>
            <a:r>
              <a:rPr lang="it-IT" b="1" dirty="0">
                <a:highlight>
                  <a:srgbClr val="FFFF00"/>
                </a:highlight>
              </a:rPr>
              <a:t>La vigenza dei precedenti </a:t>
            </a:r>
            <a:r>
              <a:rPr lang="it-IT" b="1" dirty="0" err="1">
                <a:highlight>
                  <a:srgbClr val="FFFF00"/>
                </a:highlight>
              </a:rPr>
              <a:t>d.p.c.m</a:t>
            </a:r>
            <a:r>
              <a:rPr lang="it-IT" b="1" dirty="0">
                <a:highlight>
                  <a:srgbClr val="FFFF00"/>
                </a:highlight>
              </a:rPr>
              <a:t>.</a:t>
            </a:r>
          </a:p>
        </p:txBody>
      </p:sp>
      <p:sp>
        <p:nvSpPr>
          <p:cNvPr id="4" name="Rettangolo 3">
            <a:extLst>
              <a:ext uri="{FF2B5EF4-FFF2-40B4-BE49-F238E27FC236}">
                <a16:creationId xmlns:a16="http://schemas.microsoft.com/office/drawing/2014/main" id="{B206FEA2-447E-42B4-936A-1309D7E6AF33}"/>
              </a:ext>
            </a:extLst>
          </p:cNvPr>
          <p:cNvSpPr/>
          <p:nvPr/>
        </p:nvSpPr>
        <p:spPr>
          <a:xfrm>
            <a:off x="619870" y="1877639"/>
            <a:ext cx="10952260" cy="45350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i="1" dirty="0">
                <a:solidFill>
                  <a:schemeClr val="accent1">
                    <a:lumMod val="75000"/>
                  </a:schemeClr>
                </a:solidFill>
                <a:effectLst>
                  <a:outerShdw blurRad="38100" dist="38100" dir="2700000" algn="tl">
                    <a:srgbClr val="000000">
                      <a:alpha val="43137"/>
                    </a:srgbClr>
                  </a:outerShdw>
                </a:effectLst>
              </a:rPr>
              <a:t>Il D.L. n. 19 del 25, marzo 2020 oltre a modificare le disposizioni appena illustrate, va a costituire un ulteriore presupposto giuridico ai </a:t>
            </a:r>
            <a:r>
              <a:rPr lang="it-IT" sz="2800" b="1" i="1" dirty="0">
                <a:solidFill>
                  <a:schemeClr val="accent1">
                    <a:lumMod val="75000"/>
                  </a:schemeClr>
                </a:solidFill>
                <a:effectLst>
                  <a:outerShdw blurRad="38100" dist="38100" dir="2700000" algn="tl">
                    <a:srgbClr val="000000">
                      <a:alpha val="43137"/>
                    </a:srgbClr>
                  </a:outerShdw>
                </a:effectLst>
                <a:highlight>
                  <a:srgbClr val="FFFF00"/>
                </a:highlight>
              </a:rPr>
              <a:t>D.P.C.M. ( 8, 11, 22 marzo 2020)</a:t>
            </a:r>
            <a:r>
              <a:rPr lang="it-IT" sz="2800" b="1" i="1" dirty="0">
                <a:solidFill>
                  <a:schemeClr val="accent1">
                    <a:lumMod val="75000"/>
                  </a:schemeClr>
                </a:solidFill>
                <a:effectLst>
                  <a:outerShdw blurRad="38100" dist="38100" dir="2700000" algn="tl">
                    <a:srgbClr val="000000">
                      <a:alpha val="43137"/>
                    </a:srgbClr>
                  </a:outerShdw>
                </a:effectLst>
              </a:rPr>
              <a:t> che, ai sensi dell’art. 2 comma 3, </a:t>
            </a:r>
            <a:r>
              <a:rPr lang="it-IT" sz="2800" b="1" i="1" dirty="0">
                <a:solidFill>
                  <a:srgbClr val="FF0000"/>
                </a:solidFill>
                <a:effectLst>
                  <a:outerShdw blurRad="38100" dist="38100" dir="2700000" algn="tl">
                    <a:srgbClr val="000000">
                      <a:alpha val="43137"/>
                    </a:srgbClr>
                  </a:outerShdw>
                </a:effectLst>
              </a:rPr>
              <a:t>rimangono ancora tutti in vigore</a:t>
            </a:r>
            <a:r>
              <a:rPr lang="it-IT" sz="2800" b="1" i="1" dirty="0">
                <a:solidFill>
                  <a:schemeClr val="accent1">
                    <a:lumMod val="75000"/>
                  </a:schemeClr>
                </a:solidFill>
                <a:effectLst>
                  <a:outerShdw blurRad="38100" dist="38100" dir="2700000" algn="tl">
                    <a:srgbClr val="000000">
                      <a:alpha val="43137"/>
                    </a:srgbClr>
                  </a:outerShdw>
                </a:effectLst>
              </a:rPr>
              <a:t> nel rispetto dei termini originari.</a:t>
            </a:r>
          </a:p>
          <a:p>
            <a:pPr algn="ctr"/>
            <a:endParaRPr lang="it-IT" sz="2800" b="1" i="1" dirty="0">
              <a:solidFill>
                <a:schemeClr val="accent1">
                  <a:lumMod val="75000"/>
                </a:schemeClr>
              </a:solidFill>
              <a:effectLst>
                <a:outerShdw blurRad="38100" dist="38100" dir="2700000" algn="tl">
                  <a:srgbClr val="000000">
                    <a:alpha val="43137"/>
                  </a:srgbClr>
                </a:outerShdw>
              </a:effectLst>
            </a:endParaRPr>
          </a:p>
        </p:txBody>
      </p:sp>
      <p:pic>
        <p:nvPicPr>
          <p:cNvPr id="7" name="Immagine 6">
            <a:extLst>
              <a:ext uri="{FF2B5EF4-FFF2-40B4-BE49-F238E27FC236}">
                <a16:creationId xmlns:a16="http://schemas.microsoft.com/office/drawing/2014/main" id="{4AD73D69-39D3-4BBD-8CB5-F13617FFE836}"/>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8F771D78-7013-43BE-B5DD-8CF2E6CA2636}"/>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D23E28E7-B167-40D1-9270-DA952A73A926}"/>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0" name="Rettangolo con un angolo ritagliato 9">
            <a:extLst>
              <a:ext uri="{FF2B5EF4-FFF2-40B4-BE49-F238E27FC236}">
                <a16:creationId xmlns:a16="http://schemas.microsoft.com/office/drawing/2014/main" id="{60076EAB-E8EF-47BA-8D9A-156DDD4C44C9}"/>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395968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Il </a:t>
            </a:r>
            <a:r>
              <a:rPr lang="it-IT" dirty="0" err="1"/>
              <a:t>D.p.c.m</a:t>
            </a:r>
            <a:r>
              <a:rPr lang="it-IT" dirty="0"/>
              <a:t>. </a:t>
            </a:r>
            <a:r>
              <a:rPr lang="it-IT" u="sng" dirty="0"/>
              <a:t>8 marzo 2020 </a:t>
            </a:r>
            <a:br>
              <a:rPr lang="it-IT" dirty="0"/>
            </a:br>
            <a:r>
              <a:rPr lang="it-IT" dirty="0"/>
              <a:t>e il </a:t>
            </a:r>
            <a:r>
              <a:rPr lang="it-IT" dirty="0" err="1"/>
              <a:t>d.p.c.m</a:t>
            </a:r>
            <a:r>
              <a:rPr lang="it-IT" dirty="0"/>
              <a:t>. </a:t>
            </a:r>
            <a:r>
              <a:rPr lang="it-IT" u="sng" dirty="0"/>
              <a:t>9 marzo 2020</a:t>
            </a:r>
          </a:p>
        </p:txBody>
      </p:sp>
      <p:sp>
        <p:nvSpPr>
          <p:cNvPr id="8" name="Elaborazione alternativa 7">
            <a:extLst>
              <a:ext uri="{FF2B5EF4-FFF2-40B4-BE49-F238E27FC236}">
                <a16:creationId xmlns:a16="http://schemas.microsoft.com/office/drawing/2014/main" id="{79E35593-0EB0-4958-838C-A676B2258B6C}"/>
              </a:ext>
            </a:extLst>
          </p:cNvPr>
          <p:cNvSpPr/>
          <p:nvPr/>
        </p:nvSpPr>
        <p:spPr>
          <a:xfrm>
            <a:off x="6840663" y="1926340"/>
            <a:ext cx="4214191" cy="137317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i="1" dirty="0">
                <a:ln w="0"/>
                <a:solidFill>
                  <a:schemeClr val="tx1"/>
                </a:solidFill>
                <a:effectLst>
                  <a:outerShdw blurRad="38100" dist="19050" dir="2700000" algn="tl" rotWithShape="0">
                    <a:schemeClr val="dk1">
                      <a:alpha val="40000"/>
                    </a:schemeClr>
                  </a:outerShdw>
                </a:effectLst>
              </a:rPr>
              <a:t>D.P.C.M. 8.03.2020</a:t>
            </a:r>
          </a:p>
          <a:p>
            <a:pPr algn="ctr"/>
            <a:r>
              <a:rPr lang="it-IT" dirty="0">
                <a:ln w="0"/>
                <a:solidFill>
                  <a:schemeClr val="tx1"/>
                </a:solidFill>
                <a:effectLst>
                  <a:outerShdw blurRad="38100" dist="19050" dir="2700000" algn="tl" rotWithShape="0">
                    <a:schemeClr val="dk1">
                      <a:alpha val="40000"/>
                    </a:schemeClr>
                  </a:outerShdw>
                </a:effectLst>
              </a:rPr>
              <a:t>Effetto territoriale limitato a: </a:t>
            </a:r>
          </a:p>
          <a:p>
            <a:pPr algn="ctr"/>
            <a:r>
              <a:rPr lang="it-IT" sz="1200" dirty="0">
                <a:ln w="0"/>
                <a:solidFill>
                  <a:schemeClr val="tx1"/>
                </a:solidFill>
                <a:effectLst>
                  <a:outerShdw blurRad="38100" dist="19050" dir="2700000" algn="tl" rotWithShape="0">
                    <a:schemeClr val="dk1">
                      <a:alpha val="40000"/>
                    </a:schemeClr>
                  </a:outerShdw>
                </a:effectLst>
              </a:rPr>
              <a:t>Lombardia e nelle province di Modena, Parma, Piacenza, Reggio nell’Emilia, Rimini, Pesaro e Urbino, Alessandria, Asti, Novara, Verbano-Cusio-Ossola, Vercelli, Padova, Treviso e Venezia</a:t>
            </a:r>
          </a:p>
        </p:txBody>
      </p:sp>
      <p:sp>
        <p:nvSpPr>
          <p:cNvPr id="9" name="Terminatore 8">
            <a:extLst>
              <a:ext uri="{FF2B5EF4-FFF2-40B4-BE49-F238E27FC236}">
                <a16:creationId xmlns:a16="http://schemas.microsoft.com/office/drawing/2014/main" id="{FD620D4D-5719-412A-B635-DBBD30977F9D}"/>
              </a:ext>
            </a:extLst>
          </p:cNvPr>
          <p:cNvSpPr/>
          <p:nvPr/>
        </p:nvSpPr>
        <p:spPr>
          <a:xfrm>
            <a:off x="6762459" y="4093633"/>
            <a:ext cx="4388410" cy="155765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i="1" dirty="0">
                <a:ln w="0"/>
                <a:solidFill>
                  <a:schemeClr val="bg1">
                    <a:lumMod val="95000"/>
                  </a:schemeClr>
                </a:solidFill>
                <a:effectLst>
                  <a:outerShdw blurRad="38100" dist="25400" dir="5400000" algn="ctr" rotWithShape="0">
                    <a:srgbClr val="6E747A">
                      <a:alpha val="43000"/>
                    </a:srgbClr>
                  </a:outerShdw>
                </a:effectLst>
              </a:rPr>
              <a:t>D.P.C.M. 9.03.2020</a:t>
            </a:r>
          </a:p>
          <a:p>
            <a:pPr algn="ctr"/>
            <a:r>
              <a:rPr lang="it-IT" b="1" dirty="0">
                <a:ln w="0"/>
                <a:solidFill>
                  <a:schemeClr val="bg1">
                    <a:lumMod val="95000"/>
                  </a:schemeClr>
                </a:solidFill>
                <a:effectLst>
                  <a:outerShdw blurRad="38100" dist="25400" dir="5400000" algn="ctr" rotWithShape="0">
                    <a:srgbClr val="6E747A">
                      <a:alpha val="43000"/>
                    </a:srgbClr>
                  </a:outerShdw>
                </a:effectLst>
              </a:rPr>
              <a:t>ESTENDE</a:t>
            </a:r>
            <a:r>
              <a:rPr lang="it-IT" dirty="0">
                <a:ln w="0"/>
                <a:solidFill>
                  <a:schemeClr val="bg1">
                    <a:lumMod val="95000"/>
                  </a:schemeClr>
                </a:solidFill>
                <a:effectLst>
                  <a:outerShdw blurRad="38100" dist="25400" dir="5400000" algn="ctr" rotWithShape="0">
                    <a:srgbClr val="6E747A">
                      <a:alpha val="43000"/>
                    </a:srgbClr>
                  </a:outerShdw>
                </a:effectLst>
              </a:rPr>
              <a:t> L’EFFICACIA DEL DIVIETO SU </a:t>
            </a:r>
            <a:r>
              <a:rPr lang="it-IT" b="1" dirty="0">
                <a:ln w="0"/>
                <a:solidFill>
                  <a:schemeClr val="bg1">
                    <a:lumMod val="95000"/>
                  </a:schemeClr>
                </a:solidFill>
                <a:effectLst>
                  <a:outerShdw blurRad="38100" dist="25400" dir="5400000" algn="ctr" rotWithShape="0">
                    <a:srgbClr val="6E747A">
                      <a:alpha val="43000"/>
                    </a:srgbClr>
                  </a:outerShdw>
                </a:effectLst>
              </a:rPr>
              <a:t>TUTTO IL TERRITORIO NAZIONALE</a:t>
            </a:r>
          </a:p>
        </p:txBody>
      </p:sp>
      <p:cxnSp>
        <p:nvCxnSpPr>
          <p:cNvPr id="11" name="Connettore a gomito 10">
            <a:extLst>
              <a:ext uri="{FF2B5EF4-FFF2-40B4-BE49-F238E27FC236}">
                <a16:creationId xmlns:a16="http://schemas.microsoft.com/office/drawing/2014/main" id="{BD233266-D2FE-404F-946D-F381D73F3BFB}"/>
              </a:ext>
            </a:extLst>
          </p:cNvPr>
          <p:cNvCxnSpPr>
            <a:cxnSpLocks/>
            <a:endCxn id="8" idx="1"/>
          </p:cNvCxnSpPr>
          <p:nvPr/>
        </p:nvCxnSpPr>
        <p:spPr>
          <a:xfrm rot="5400000" flipH="1" flipV="1">
            <a:off x="6394232" y="2619503"/>
            <a:ext cx="453003" cy="439859"/>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Connettore diritto 15">
            <a:extLst>
              <a:ext uri="{FF2B5EF4-FFF2-40B4-BE49-F238E27FC236}">
                <a16:creationId xmlns:a16="http://schemas.microsoft.com/office/drawing/2014/main" id="{0AA8C9C1-B381-411C-8641-262030783C05}"/>
              </a:ext>
            </a:extLst>
          </p:cNvPr>
          <p:cNvCxnSpPr>
            <a:cxnSpLocks/>
          </p:cNvCxnSpPr>
          <p:nvPr/>
        </p:nvCxnSpPr>
        <p:spPr>
          <a:xfrm>
            <a:off x="5682639" y="3065927"/>
            <a:ext cx="7181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a gomito 18">
            <a:extLst>
              <a:ext uri="{FF2B5EF4-FFF2-40B4-BE49-F238E27FC236}">
                <a16:creationId xmlns:a16="http://schemas.microsoft.com/office/drawing/2014/main" id="{A712C28F-C13E-407F-8094-817EBE44DD63}"/>
              </a:ext>
            </a:extLst>
          </p:cNvPr>
          <p:cNvCxnSpPr>
            <a:cxnSpLocks/>
            <a:endCxn id="9" idx="1"/>
          </p:cNvCxnSpPr>
          <p:nvPr/>
        </p:nvCxnSpPr>
        <p:spPr>
          <a:xfrm rot="16200000" flipH="1">
            <a:off x="4656027" y="2766028"/>
            <a:ext cx="1025949" cy="3186915"/>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FD670D6A-0B58-49E2-B495-6C5C8DE5EFC2}"/>
              </a:ext>
            </a:extLst>
          </p:cNvPr>
          <p:cNvCxnSpPr>
            <a:cxnSpLocks/>
            <a:stCxn id="8" idx="2"/>
            <a:endCxn id="9" idx="0"/>
          </p:cNvCxnSpPr>
          <p:nvPr/>
        </p:nvCxnSpPr>
        <p:spPr>
          <a:xfrm>
            <a:off x="8947759" y="3299519"/>
            <a:ext cx="8905" cy="794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ttangolo con un angolo ritagliato 12">
            <a:extLst>
              <a:ext uri="{FF2B5EF4-FFF2-40B4-BE49-F238E27FC236}">
                <a16:creationId xmlns:a16="http://schemas.microsoft.com/office/drawing/2014/main" id="{3194D543-B8F1-487D-A239-3B9A263A8146}"/>
              </a:ext>
            </a:extLst>
          </p:cNvPr>
          <p:cNvSpPr/>
          <p:nvPr/>
        </p:nvSpPr>
        <p:spPr>
          <a:xfrm>
            <a:off x="0" y="24136"/>
            <a:ext cx="3587262" cy="676547"/>
          </a:xfrm>
          <a:prstGeom prst="snip1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pic>
        <p:nvPicPr>
          <p:cNvPr id="14" name="Immagine 13">
            <a:extLst>
              <a:ext uri="{FF2B5EF4-FFF2-40B4-BE49-F238E27FC236}">
                <a16:creationId xmlns:a16="http://schemas.microsoft.com/office/drawing/2014/main" id="{3CD68F24-2FD5-4566-AA96-AF411A01AF7A}"/>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5" name="Immagine 14">
            <a:extLst>
              <a:ext uri="{FF2B5EF4-FFF2-40B4-BE49-F238E27FC236}">
                <a16:creationId xmlns:a16="http://schemas.microsoft.com/office/drawing/2014/main" id="{0EA44468-EB3C-4D62-8898-D74B7E1CBF1F}"/>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7" name="Immagine 16">
            <a:extLst>
              <a:ext uri="{FF2B5EF4-FFF2-40B4-BE49-F238E27FC236}">
                <a16:creationId xmlns:a16="http://schemas.microsoft.com/office/drawing/2014/main" id="{B488D168-8241-4CF5-AB2C-A72C28A042AE}"/>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8" name="Elaborazione alternativa 17">
            <a:extLst>
              <a:ext uri="{FF2B5EF4-FFF2-40B4-BE49-F238E27FC236}">
                <a16:creationId xmlns:a16="http://schemas.microsoft.com/office/drawing/2014/main" id="{77DCE5DC-282C-4645-8E80-8977B07160B6}"/>
              </a:ext>
            </a:extLst>
          </p:cNvPr>
          <p:cNvSpPr/>
          <p:nvPr/>
        </p:nvSpPr>
        <p:spPr>
          <a:xfrm>
            <a:off x="1468448" y="2019997"/>
            <a:ext cx="4214191" cy="3899539"/>
          </a:xfrm>
          <a:prstGeom prst="flowChartAlternateProcess">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400" b="1" dirty="0">
                <a:ln w="0"/>
                <a:solidFill>
                  <a:schemeClr val="tx1"/>
                </a:solidFill>
                <a:effectLst>
                  <a:outerShdw blurRad="38100" dist="19050" dir="2700000" algn="tl" rotWithShape="0">
                    <a:schemeClr val="dk1">
                      <a:alpha val="40000"/>
                    </a:schemeClr>
                  </a:outerShdw>
                </a:effectLst>
              </a:rPr>
              <a:t>Vietato ogni spostamento delle persone fisiche.</a:t>
            </a:r>
          </a:p>
          <a:p>
            <a:pPr algn="ctr"/>
            <a:r>
              <a:rPr lang="it-IT" sz="2400" b="1" dirty="0">
                <a:ln w="0"/>
                <a:solidFill>
                  <a:schemeClr val="tx1"/>
                </a:solidFill>
                <a:effectLst>
                  <a:outerShdw blurRad="38100" dist="19050" dir="2700000" algn="tl" rotWithShape="0">
                    <a:schemeClr val="dk1">
                      <a:alpha val="40000"/>
                    </a:schemeClr>
                  </a:outerShdw>
                </a:effectLst>
              </a:rPr>
              <a:t>In particolare, è vietato </a:t>
            </a:r>
            <a:r>
              <a:rPr lang="it-IT" sz="2400" b="1" dirty="0">
                <a:ln w="0"/>
                <a:solidFill>
                  <a:srgbClr val="FF0000"/>
                </a:solidFill>
                <a:effectLst>
                  <a:outerShdw blurRad="38100" dist="19050" dir="2700000" algn="tl" rotWithShape="0">
                    <a:schemeClr val="dk1">
                      <a:alpha val="40000"/>
                    </a:schemeClr>
                  </a:outerShdw>
                </a:effectLst>
              </a:rPr>
              <a:t>trasferirsi o spostarsi, con mezzi di trasporto pubblico o privato </a:t>
            </a:r>
            <a:r>
              <a:rPr lang="it-IT" sz="2400" b="1" i="1" u="sng" dirty="0">
                <a:ln w="0"/>
                <a:solidFill>
                  <a:srgbClr val="FF0000"/>
                </a:solidFill>
                <a:effectLst>
                  <a:outerShdw blurRad="38100" dist="19050" dir="2700000" algn="tl" rotWithShape="0">
                    <a:schemeClr val="dk1">
                      <a:alpha val="40000"/>
                    </a:schemeClr>
                  </a:outerShdw>
                </a:effectLst>
                <a:highlight>
                  <a:srgbClr val="FFFF00"/>
                </a:highlight>
              </a:rPr>
              <a:t>in un comune diverso rispetto a quello in cui si trovano</a:t>
            </a:r>
          </a:p>
          <a:p>
            <a:pPr algn="ctr"/>
            <a:endParaRPr lang="it-IT" sz="2400" b="1" dirty="0">
              <a:ln w="0"/>
              <a:solidFill>
                <a:schemeClr val="tx1"/>
              </a:solidFill>
              <a:effectLst>
                <a:outerShdw blurRad="38100" dist="19050" dir="2700000" algn="tl" rotWithShape="0">
                  <a:schemeClr val="dk1">
                    <a:alpha val="40000"/>
                  </a:schemeClr>
                </a:outerShdw>
              </a:effectLst>
            </a:endParaRPr>
          </a:p>
          <a:p>
            <a:pPr algn="ctr"/>
            <a:r>
              <a:rPr lang="it-IT" sz="1050" b="1" dirty="0">
                <a:ln w="0"/>
                <a:solidFill>
                  <a:schemeClr val="tx1"/>
                </a:solidFill>
                <a:effectLst>
                  <a:outerShdw blurRad="38100" dist="19050" dir="2700000" algn="tl" rotWithShape="0">
                    <a:schemeClr val="dk1">
                      <a:alpha val="40000"/>
                    </a:schemeClr>
                  </a:outerShdw>
                </a:effectLst>
              </a:rPr>
              <a:t>Art. 1 lett. a</a:t>
            </a:r>
            <a:r>
              <a:rPr lang="it-IT" sz="1050" b="1" dirty="0">
                <a:ln w="0"/>
                <a:solidFill>
                  <a:srgbClr val="FF0000"/>
                </a:solidFill>
                <a:effectLst>
                  <a:outerShdw blurRad="38100" dist="19050" dir="2700000" algn="tl" rotWithShape="0">
                    <a:schemeClr val="dk1">
                      <a:alpha val="40000"/>
                    </a:schemeClr>
                  </a:outerShdw>
                </a:effectLst>
              </a:rPr>
              <a:t>) modificato dall’art. 1 DPCM 22 marzo 2020</a:t>
            </a:r>
          </a:p>
        </p:txBody>
      </p:sp>
    </p:spTree>
    <p:extLst>
      <p:ext uri="{BB962C8B-B14F-4D97-AF65-F5344CB8AC3E}">
        <p14:creationId xmlns:p14="http://schemas.microsoft.com/office/powerpoint/2010/main" val="183772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a:xfrm>
            <a:off x="1468448" y="693356"/>
            <a:ext cx="9603275" cy="1049235"/>
          </a:xfrm>
        </p:spPr>
        <p:txBody>
          <a:bodyPr>
            <a:normAutofit fontScale="90000"/>
          </a:bodyPr>
          <a:lstStyle/>
          <a:p>
            <a:r>
              <a:rPr lang="it-IT" dirty="0">
                <a:solidFill>
                  <a:srgbClr val="FF0000"/>
                </a:solidFill>
              </a:rPr>
              <a:t>Divieto di spostamento e trasferimento per le persone fisiche</a:t>
            </a:r>
            <a:r>
              <a:rPr lang="it-IT" dirty="0"/>
              <a:t> </a:t>
            </a:r>
            <a:r>
              <a:rPr lang="it-IT" sz="2200" b="1" dirty="0"/>
              <a:t>(</a:t>
            </a:r>
            <a:r>
              <a:rPr lang="it-IT" sz="2200" b="1" dirty="0" err="1"/>
              <a:t>D.p.c.m</a:t>
            </a:r>
            <a:r>
              <a:rPr lang="it-IT" sz="2200" b="1" dirty="0"/>
              <a:t>. 8 marzo 2020 -  </a:t>
            </a:r>
            <a:r>
              <a:rPr lang="it-IT" sz="2200" b="1" dirty="0" err="1"/>
              <a:t>D.p.c.m</a:t>
            </a:r>
            <a:r>
              <a:rPr lang="it-IT" sz="2200" b="1" dirty="0"/>
              <a:t>. 9 marzo 2020 </a:t>
            </a:r>
            <a:br>
              <a:rPr lang="it-IT" b="1" dirty="0"/>
            </a:br>
            <a:r>
              <a:rPr lang="it-IT" sz="2200" b="1" i="1" dirty="0" err="1">
                <a:solidFill>
                  <a:srgbClr val="00B0F0"/>
                </a:solidFill>
              </a:rPr>
              <a:t>D.p.c.m</a:t>
            </a:r>
            <a:r>
              <a:rPr lang="it-IT" sz="2200" b="1" i="1" dirty="0">
                <a:solidFill>
                  <a:srgbClr val="00B0F0"/>
                </a:solidFill>
              </a:rPr>
              <a:t>. 22 marzo 2020</a:t>
            </a:r>
            <a:r>
              <a:rPr lang="it-IT" sz="2200" b="1" dirty="0"/>
              <a:t>)</a:t>
            </a:r>
          </a:p>
        </p:txBody>
      </p:sp>
      <p:sp>
        <p:nvSpPr>
          <p:cNvPr id="8" name="Elaborazione alternativa 7">
            <a:extLst>
              <a:ext uri="{FF2B5EF4-FFF2-40B4-BE49-F238E27FC236}">
                <a16:creationId xmlns:a16="http://schemas.microsoft.com/office/drawing/2014/main" id="{79E35593-0EB0-4958-838C-A676B2258B6C}"/>
              </a:ext>
            </a:extLst>
          </p:cNvPr>
          <p:cNvSpPr/>
          <p:nvPr/>
        </p:nvSpPr>
        <p:spPr>
          <a:xfrm>
            <a:off x="6840663" y="1951821"/>
            <a:ext cx="4214191" cy="369121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b="1" i="1" u="sng" dirty="0">
                <a:ln w="0"/>
                <a:solidFill>
                  <a:schemeClr val="tx1"/>
                </a:solidFill>
                <a:effectLst>
                  <a:outerShdw blurRad="38100" dist="19050" dir="2700000" algn="tl" rotWithShape="0">
                    <a:schemeClr val="dk1">
                      <a:alpha val="40000"/>
                    </a:schemeClr>
                  </a:outerShdw>
                </a:effectLst>
              </a:rPr>
              <a:t>Uniche eccezioni al divieto:</a:t>
            </a:r>
          </a:p>
          <a:p>
            <a:pPr algn="r"/>
            <a:endParaRPr lang="it-IT" sz="2400" b="1" dirty="0">
              <a:ln w="0"/>
              <a:solidFill>
                <a:srgbClr val="FF0000"/>
              </a:solidFill>
              <a:effectLst>
                <a:outerShdw blurRad="38100" dist="19050" dir="2700000" algn="tl" rotWithShape="0">
                  <a:schemeClr val="dk1">
                    <a:alpha val="40000"/>
                  </a:schemeClr>
                </a:outerShdw>
              </a:effectLst>
              <a:highlight>
                <a:srgbClr val="FFFF00"/>
              </a:highlight>
            </a:endParaRPr>
          </a:p>
          <a:p>
            <a:pPr marL="342900" indent="-342900" algn="ctr">
              <a:buFont typeface="Arial" panose="020B0604020202020204" pitchFamily="34" charset="0"/>
              <a:buChar char="•"/>
            </a:pPr>
            <a:r>
              <a:rPr lang="it-IT" sz="2400" b="1" dirty="0">
                <a:ln w="0"/>
                <a:solidFill>
                  <a:srgbClr val="FF9900"/>
                </a:solidFill>
                <a:effectLst>
                  <a:outerShdw blurRad="38100" dist="19050" dir="2700000" algn="tl" rotWithShape="0">
                    <a:schemeClr val="dk1">
                      <a:alpha val="40000"/>
                    </a:schemeClr>
                  </a:outerShdw>
                </a:effectLst>
                <a:highlight>
                  <a:srgbClr val="660066"/>
                </a:highlight>
              </a:rPr>
              <a:t>comprovate esigenze lavorative</a:t>
            </a:r>
          </a:p>
          <a:p>
            <a:pPr marL="342900" indent="-342900" algn="ctr">
              <a:buFont typeface="Arial" panose="020B0604020202020204" pitchFamily="34" charset="0"/>
              <a:buChar char="•"/>
            </a:pPr>
            <a:endParaRPr lang="it-IT" sz="2400" b="1" dirty="0">
              <a:ln w="0"/>
              <a:solidFill>
                <a:srgbClr val="FF0000"/>
              </a:solidFill>
              <a:effectLst>
                <a:outerShdw blurRad="38100" dist="19050" dir="2700000" algn="tl" rotWithShape="0">
                  <a:schemeClr val="dk1">
                    <a:alpha val="40000"/>
                  </a:schemeClr>
                </a:outerShdw>
              </a:effectLst>
              <a:highlight>
                <a:srgbClr val="FFFF00"/>
              </a:highlight>
            </a:endParaRPr>
          </a:p>
          <a:p>
            <a:pPr marL="342900" indent="-342900" algn="ctr">
              <a:buFont typeface="Arial" panose="020B0604020202020204" pitchFamily="34" charset="0"/>
              <a:buChar char="•"/>
            </a:pPr>
            <a:r>
              <a:rPr lang="it-IT" sz="2400" b="1" dirty="0">
                <a:ln w="0"/>
                <a:solidFill>
                  <a:srgbClr val="FF9900"/>
                </a:solidFill>
                <a:effectLst>
                  <a:outerShdw blurRad="38100" dist="19050" dir="2700000" algn="tl" rotWithShape="0">
                    <a:schemeClr val="dk1">
                      <a:alpha val="40000"/>
                    </a:schemeClr>
                  </a:outerShdw>
                </a:effectLst>
                <a:highlight>
                  <a:srgbClr val="660066"/>
                </a:highlight>
              </a:rPr>
              <a:t>ASSOLUTA URGENZA</a:t>
            </a:r>
          </a:p>
          <a:p>
            <a:pPr marL="342900" indent="-342900" algn="ctr">
              <a:buFont typeface="Arial" panose="020B0604020202020204" pitchFamily="34" charset="0"/>
              <a:buChar char="•"/>
            </a:pPr>
            <a:endParaRPr lang="it-IT" sz="2400" b="1" dirty="0">
              <a:ln w="0"/>
              <a:solidFill>
                <a:srgbClr val="FF9900"/>
              </a:solidFill>
              <a:effectLst>
                <a:outerShdw blurRad="38100" dist="19050" dir="2700000" algn="tl" rotWithShape="0">
                  <a:schemeClr val="dk1">
                    <a:alpha val="40000"/>
                  </a:schemeClr>
                </a:outerShdw>
              </a:effectLst>
              <a:highlight>
                <a:srgbClr val="FFFF00"/>
              </a:highlight>
            </a:endParaRPr>
          </a:p>
          <a:p>
            <a:pPr marL="342900" indent="-342900" algn="ctr">
              <a:buFont typeface="Arial" panose="020B0604020202020204" pitchFamily="34" charset="0"/>
              <a:buChar char="•"/>
            </a:pPr>
            <a:r>
              <a:rPr lang="it-IT" sz="2400" b="1" dirty="0">
                <a:ln w="0"/>
                <a:solidFill>
                  <a:srgbClr val="FF9900"/>
                </a:solidFill>
                <a:effectLst>
                  <a:outerShdw blurRad="38100" dist="19050" dir="2700000" algn="tl" rotWithShape="0">
                    <a:schemeClr val="dk1">
                      <a:alpha val="40000"/>
                    </a:schemeClr>
                  </a:outerShdw>
                </a:effectLst>
                <a:highlight>
                  <a:srgbClr val="660066"/>
                </a:highlight>
              </a:rPr>
              <a:t>motivi di salute</a:t>
            </a:r>
          </a:p>
          <a:p>
            <a:pPr algn="ctr"/>
            <a:endParaRPr lang="it-IT" sz="1200" b="1" dirty="0">
              <a:ln w="0"/>
              <a:solidFill>
                <a:schemeClr val="tx1"/>
              </a:solidFill>
              <a:effectLst>
                <a:outerShdw blurRad="38100" dist="19050" dir="2700000" algn="tl" rotWithShape="0">
                  <a:schemeClr val="dk1">
                    <a:alpha val="40000"/>
                  </a:schemeClr>
                </a:outerShdw>
              </a:effectLst>
            </a:endParaRPr>
          </a:p>
        </p:txBody>
      </p:sp>
      <p:sp>
        <p:nvSpPr>
          <p:cNvPr id="6" name="Freccia a destra 5">
            <a:extLst>
              <a:ext uri="{FF2B5EF4-FFF2-40B4-BE49-F238E27FC236}">
                <a16:creationId xmlns:a16="http://schemas.microsoft.com/office/drawing/2014/main" id="{122BC210-34E8-4F40-9367-9E518EE9C4C3}"/>
              </a:ext>
            </a:extLst>
          </p:cNvPr>
          <p:cNvSpPr/>
          <p:nvPr/>
        </p:nvSpPr>
        <p:spPr>
          <a:xfrm>
            <a:off x="5682639" y="2591958"/>
            <a:ext cx="1158024" cy="600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con un angolo ritagliato 8">
            <a:extLst>
              <a:ext uri="{FF2B5EF4-FFF2-40B4-BE49-F238E27FC236}">
                <a16:creationId xmlns:a16="http://schemas.microsoft.com/office/drawing/2014/main" id="{FABA3244-C074-46C3-9F81-CEC68376824A}"/>
              </a:ext>
            </a:extLst>
          </p:cNvPr>
          <p:cNvSpPr/>
          <p:nvPr/>
        </p:nvSpPr>
        <p:spPr>
          <a:xfrm>
            <a:off x="0" y="24136"/>
            <a:ext cx="3587262" cy="676547"/>
          </a:xfrm>
          <a:prstGeom prst="snip1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pic>
        <p:nvPicPr>
          <p:cNvPr id="10" name="Immagine 9">
            <a:extLst>
              <a:ext uri="{FF2B5EF4-FFF2-40B4-BE49-F238E27FC236}">
                <a16:creationId xmlns:a16="http://schemas.microsoft.com/office/drawing/2014/main" id="{454644B9-FDCC-43E2-8CA1-D0A7E9F60EC1}"/>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EDF711A7-2124-436A-8D76-398CD4A90207}"/>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8F9CAA5D-CA9E-4F22-89DE-344975F8C137}"/>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3" name="Elaborazione alternativa 12">
            <a:extLst>
              <a:ext uri="{FF2B5EF4-FFF2-40B4-BE49-F238E27FC236}">
                <a16:creationId xmlns:a16="http://schemas.microsoft.com/office/drawing/2014/main" id="{E9AB8273-FEBC-4F2B-95E4-A8C97E88510D}"/>
              </a:ext>
            </a:extLst>
          </p:cNvPr>
          <p:cNvSpPr/>
          <p:nvPr/>
        </p:nvSpPr>
        <p:spPr>
          <a:xfrm>
            <a:off x="1468448" y="2019997"/>
            <a:ext cx="4214191" cy="3899539"/>
          </a:xfrm>
          <a:prstGeom prst="flowChartAlternateProcess">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400" b="1" dirty="0">
                <a:ln w="0"/>
                <a:solidFill>
                  <a:schemeClr val="tx1"/>
                </a:solidFill>
                <a:effectLst>
                  <a:outerShdw blurRad="38100" dist="19050" dir="2700000" algn="tl" rotWithShape="0">
                    <a:schemeClr val="dk1">
                      <a:alpha val="40000"/>
                    </a:schemeClr>
                  </a:outerShdw>
                </a:effectLst>
              </a:rPr>
              <a:t>Vietato ogni spostamento delle persone fisiche.</a:t>
            </a:r>
          </a:p>
          <a:p>
            <a:pPr algn="ctr"/>
            <a:r>
              <a:rPr lang="it-IT" sz="2400" b="1" dirty="0">
                <a:ln w="0"/>
                <a:solidFill>
                  <a:schemeClr val="tx1"/>
                </a:solidFill>
                <a:effectLst>
                  <a:outerShdw blurRad="38100" dist="19050" dir="2700000" algn="tl" rotWithShape="0">
                    <a:schemeClr val="dk1">
                      <a:alpha val="40000"/>
                    </a:schemeClr>
                  </a:outerShdw>
                </a:effectLst>
              </a:rPr>
              <a:t>In particolare, è vietato </a:t>
            </a:r>
            <a:r>
              <a:rPr lang="it-IT" sz="2400" b="1" dirty="0">
                <a:ln w="0"/>
                <a:solidFill>
                  <a:srgbClr val="FF0000"/>
                </a:solidFill>
                <a:effectLst>
                  <a:outerShdw blurRad="38100" dist="19050" dir="2700000" algn="tl" rotWithShape="0">
                    <a:schemeClr val="dk1">
                      <a:alpha val="40000"/>
                    </a:schemeClr>
                  </a:outerShdw>
                </a:effectLst>
              </a:rPr>
              <a:t>trasferirsi o spostarsi, con mezzi di trasporto pubblico o privato </a:t>
            </a:r>
            <a:r>
              <a:rPr lang="it-IT" sz="2400" b="1" i="1" u="sng" dirty="0">
                <a:ln w="0"/>
                <a:solidFill>
                  <a:srgbClr val="FF0000"/>
                </a:solidFill>
                <a:effectLst>
                  <a:outerShdw blurRad="38100" dist="19050" dir="2700000" algn="tl" rotWithShape="0">
                    <a:schemeClr val="dk1">
                      <a:alpha val="40000"/>
                    </a:schemeClr>
                  </a:outerShdw>
                </a:effectLst>
                <a:highlight>
                  <a:srgbClr val="FFFF00"/>
                </a:highlight>
              </a:rPr>
              <a:t>in un comune diverso rispetto a quello in cui si trovano</a:t>
            </a:r>
          </a:p>
          <a:p>
            <a:pPr algn="ctr"/>
            <a:endParaRPr lang="it-IT" sz="2400" b="1" dirty="0">
              <a:ln w="0"/>
              <a:solidFill>
                <a:schemeClr val="tx1"/>
              </a:solidFill>
              <a:effectLst>
                <a:outerShdw blurRad="38100" dist="19050" dir="2700000" algn="tl" rotWithShape="0">
                  <a:schemeClr val="dk1">
                    <a:alpha val="40000"/>
                  </a:schemeClr>
                </a:outerShdw>
              </a:effectLst>
            </a:endParaRPr>
          </a:p>
          <a:p>
            <a:pPr algn="ctr"/>
            <a:r>
              <a:rPr lang="it-IT" sz="1050" b="1" dirty="0">
                <a:ln w="0"/>
                <a:solidFill>
                  <a:schemeClr val="tx1"/>
                </a:solidFill>
                <a:effectLst>
                  <a:outerShdw blurRad="38100" dist="19050" dir="2700000" algn="tl" rotWithShape="0">
                    <a:schemeClr val="dk1">
                      <a:alpha val="40000"/>
                    </a:schemeClr>
                  </a:outerShdw>
                </a:effectLst>
              </a:rPr>
              <a:t>Art. 1 lett. a)</a:t>
            </a:r>
          </a:p>
        </p:txBody>
      </p:sp>
      <p:sp>
        <p:nvSpPr>
          <p:cNvPr id="14" name="Elaborazione alternativa 13">
            <a:extLst>
              <a:ext uri="{FF2B5EF4-FFF2-40B4-BE49-F238E27FC236}">
                <a16:creationId xmlns:a16="http://schemas.microsoft.com/office/drawing/2014/main" id="{62FEE68D-7340-4AB9-9F99-6E0F18277061}"/>
              </a:ext>
            </a:extLst>
          </p:cNvPr>
          <p:cNvSpPr/>
          <p:nvPr/>
        </p:nvSpPr>
        <p:spPr>
          <a:xfrm>
            <a:off x="3893574" y="5470358"/>
            <a:ext cx="5571268" cy="1337435"/>
          </a:xfrm>
          <a:prstGeom prst="flowChartAlternateProcess">
            <a:avLst/>
          </a:prstGeom>
          <a:solidFill>
            <a:schemeClr val="accent4">
              <a:lumMod val="20000"/>
              <a:lumOff val="80000"/>
            </a:schemeClr>
          </a:solidFill>
          <a:scene3d>
            <a:camera prst="orthographicFront"/>
            <a:lightRig rig="threePt" dir="t"/>
          </a:scene3d>
          <a:sp3d extrusionH="76200">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400" b="1" i="1" u="sng" dirty="0">
                <a:ln w="0"/>
                <a:solidFill>
                  <a:schemeClr val="bg1"/>
                </a:solidFill>
                <a:effectLst>
                  <a:outerShdw blurRad="38100" dist="19050" dir="2700000" algn="tl" rotWithShape="0">
                    <a:schemeClr val="dk1">
                      <a:alpha val="40000"/>
                    </a:schemeClr>
                  </a:outerShdw>
                </a:effectLst>
                <a:highlight>
                  <a:srgbClr val="660066"/>
                </a:highlight>
              </a:rPr>
              <a:t>Con il DPMC 22 marzo 2020 non è più consentito il rientro presso il proprio domicilio, abitazione o residenza</a:t>
            </a:r>
            <a:endParaRPr lang="it-IT" sz="2400" b="1" dirty="0">
              <a:ln w="0"/>
              <a:solidFill>
                <a:schemeClr val="bg1"/>
              </a:solidFill>
              <a:effectLst>
                <a:outerShdw blurRad="38100" dist="19050" dir="2700000" algn="tl" rotWithShape="0">
                  <a:schemeClr val="dk1">
                    <a:alpha val="40000"/>
                  </a:schemeClr>
                </a:outerShdw>
              </a:effectLst>
              <a:highlight>
                <a:srgbClr val="660066"/>
              </a:highlight>
            </a:endParaRPr>
          </a:p>
          <a:p>
            <a:pPr algn="ctr"/>
            <a:endParaRPr lang="it-IT" sz="1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6482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aborazione alternativa 7">
            <a:extLst>
              <a:ext uri="{FF2B5EF4-FFF2-40B4-BE49-F238E27FC236}">
                <a16:creationId xmlns:a16="http://schemas.microsoft.com/office/drawing/2014/main" id="{79E35593-0EB0-4958-838C-A676B2258B6C}"/>
              </a:ext>
            </a:extLst>
          </p:cNvPr>
          <p:cNvSpPr/>
          <p:nvPr/>
        </p:nvSpPr>
        <p:spPr>
          <a:xfrm>
            <a:off x="6893133" y="2019997"/>
            <a:ext cx="4379299" cy="395323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b="1" i="1" dirty="0">
              <a:solidFill>
                <a:schemeClr val="bg2">
                  <a:lumMod val="10000"/>
                </a:schemeClr>
              </a:solidFill>
              <a:effectLst>
                <a:outerShdw blurRad="38100" dist="38100" dir="2700000" algn="tl">
                  <a:srgbClr val="000000">
                    <a:alpha val="43137"/>
                  </a:srgbClr>
                </a:outerShdw>
              </a:effectLst>
            </a:endParaRPr>
          </a:p>
          <a:p>
            <a:pPr algn="ctr"/>
            <a:endParaRPr lang="it-IT" b="1" i="1" dirty="0">
              <a:solidFill>
                <a:schemeClr val="bg2">
                  <a:lumMod val="10000"/>
                </a:schemeClr>
              </a:solidFill>
              <a:effectLst>
                <a:outerShdw blurRad="38100" dist="38100" dir="2700000" algn="tl">
                  <a:srgbClr val="000000">
                    <a:alpha val="43137"/>
                  </a:srgbClr>
                </a:outerShdw>
              </a:effectLst>
            </a:endParaRPr>
          </a:p>
          <a:p>
            <a:pPr algn="ctr"/>
            <a:r>
              <a:rPr lang="it-IT" b="1" i="1" dirty="0">
                <a:solidFill>
                  <a:schemeClr val="bg2">
                    <a:lumMod val="10000"/>
                  </a:schemeClr>
                </a:solidFill>
                <a:effectLst>
                  <a:outerShdw blurRad="38100" dist="38100" dir="2700000" algn="tl">
                    <a:srgbClr val="000000">
                      <a:alpha val="43137"/>
                    </a:srgbClr>
                  </a:outerShdw>
                </a:effectLst>
              </a:rPr>
              <a:t>DIVIETO ASSOLUTO</a:t>
            </a:r>
          </a:p>
          <a:p>
            <a:pPr algn="ctr"/>
            <a:r>
              <a:rPr lang="it-IT" b="1" i="1" dirty="0">
                <a:solidFill>
                  <a:schemeClr val="bg2">
                    <a:lumMod val="10000"/>
                  </a:schemeClr>
                </a:solidFill>
              </a:rPr>
              <a:t> di mobilità dalla propria abitazione o dimora per i soggetti:</a:t>
            </a:r>
          </a:p>
          <a:p>
            <a:pPr algn="ctr"/>
            <a:endParaRPr lang="it-IT" b="1" i="1" dirty="0">
              <a:solidFill>
                <a:schemeClr val="bg2">
                  <a:lumMod val="10000"/>
                </a:schemeClr>
              </a:solidFill>
            </a:endParaRPr>
          </a:p>
          <a:p>
            <a:pPr marL="342900" indent="-342900" algn="ctr">
              <a:buFont typeface="Arial" panose="020B0604020202020204" pitchFamily="34" charset="0"/>
              <a:buChar char="•"/>
            </a:pPr>
            <a:r>
              <a:rPr lang="it-IT" sz="2400" b="1" dirty="0">
                <a:solidFill>
                  <a:srgbClr val="FF9900"/>
                </a:solidFill>
                <a:highlight>
                  <a:srgbClr val="660066"/>
                </a:highlight>
              </a:rPr>
              <a:t>sottoposti alla misura della quarantena;</a:t>
            </a:r>
          </a:p>
          <a:p>
            <a:pPr marL="342900" indent="-342900" algn="ctr">
              <a:buFont typeface="Arial" panose="020B0604020202020204" pitchFamily="34" charset="0"/>
              <a:buChar char="•"/>
            </a:pPr>
            <a:endParaRPr lang="it-IT" sz="2400" b="1" dirty="0">
              <a:solidFill>
                <a:srgbClr val="FF9900"/>
              </a:solidFill>
              <a:highlight>
                <a:srgbClr val="660066"/>
              </a:highlight>
            </a:endParaRPr>
          </a:p>
          <a:p>
            <a:pPr marL="342900" indent="-342900" algn="ctr">
              <a:buFont typeface="Arial" panose="020B0604020202020204" pitchFamily="34" charset="0"/>
              <a:buChar char="•"/>
            </a:pPr>
            <a:r>
              <a:rPr lang="it-IT" sz="2400" b="1" dirty="0">
                <a:solidFill>
                  <a:srgbClr val="FF9900"/>
                </a:solidFill>
                <a:highlight>
                  <a:srgbClr val="660066"/>
                </a:highlight>
              </a:rPr>
              <a:t> risultati positivi al virus.</a:t>
            </a:r>
          </a:p>
        </p:txBody>
      </p:sp>
      <p:sp>
        <p:nvSpPr>
          <p:cNvPr id="9" name="Simbolo &quot;Non consentito&quot; 8">
            <a:extLst>
              <a:ext uri="{FF2B5EF4-FFF2-40B4-BE49-F238E27FC236}">
                <a16:creationId xmlns:a16="http://schemas.microsoft.com/office/drawing/2014/main" id="{A167E167-D18B-465E-AE9B-90D2C3127CB2}"/>
              </a:ext>
            </a:extLst>
          </p:cNvPr>
          <p:cNvSpPr/>
          <p:nvPr/>
        </p:nvSpPr>
        <p:spPr>
          <a:xfrm>
            <a:off x="8676702" y="2105024"/>
            <a:ext cx="812160" cy="794364"/>
          </a:xfrm>
          <a:prstGeom prst="noSmoking">
            <a:avLst/>
          </a:prstGeom>
          <a:gradFill>
            <a:gsLst>
              <a:gs pos="8000">
                <a:schemeClr val="accent1">
                  <a:lumMod val="5000"/>
                  <a:lumOff val="95000"/>
                </a:schemeClr>
              </a:gs>
              <a:gs pos="68000">
                <a:srgbClr val="FF5050"/>
              </a:gs>
              <a:gs pos="83000">
                <a:srgbClr val="FF3300"/>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b="1" i="1" dirty="0">
              <a:solidFill>
                <a:schemeClr val="bg2">
                  <a:lumMod val="10000"/>
                </a:schemeClr>
              </a:solidFill>
            </a:endParaRPr>
          </a:p>
        </p:txBody>
      </p:sp>
      <p:sp>
        <p:nvSpPr>
          <p:cNvPr id="10" name="Rettangolo con un angolo ritagliato 9">
            <a:extLst>
              <a:ext uri="{FF2B5EF4-FFF2-40B4-BE49-F238E27FC236}">
                <a16:creationId xmlns:a16="http://schemas.microsoft.com/office/drawing/2014/main" id="{16C27BF9-D46D-4B86-821A-45A68BAFF028}"/>
              </a:ext>
            </a:extLst>
          </p:cNvPr>
          <p:cNvSpPr/>
          <p:nvPr/>
        </p:nvSpPr>
        <p:spPr>
          <a:xfrm>
            <a:off x="0" y="24136"/>
            <a:ext cx="3587262" cy="676547"/>
          </a:xfrm>
          <a:prstGeom prst="snip1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pic>
        <p:nvPicPr>
          <p:cNvPr id="11" name="Immagine 10">
            <a:extLst>
              <a:ext uri="{FF2B5EF4-FFF2-40B4-BE49-F238E27FC236}">
                <a16:creationId xmlns:a16="http://schemas.microsoft.com/office/drawing/2014/main" id="{19BF5BC6-0C48-4B73-92FC-7F5D785FB642}"/>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EF07187F-CB19-4872-AB38-8FCDBB1ACEF5}"/>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3" name="Immagine 12">
            <a:extLst>
              <a:ext uri="{FF2B5EF4-FFF2-40B4-BE49-F238E27FC236}">
                <a16:creationId xmlns:a16="http://schemas.microsoft.com/office/drawing/2014/main" id="{0931990B-CA3F-4C5E-9797-2B4376342451}"/>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6" name="Freccia a destra 15">
            <a:extLst>
              <a:ext uri="{FF2B5EF4-FFF2-40B4-BE49-F238E27FC236}">
                <a16:creationId xmlns:a16="http://schemas.microsoft.com/office/drawing/2014/main" id="{092656BA-82F5-45BC-A619-F2E0C43E8B1C}"/>
              </a:ext>
            </a:extLst>
          </p:cNvPr>
          <p:cNvSpPr/>
          <p:nvPr/>
        </p:nvSpPr>
        <p:spPr>
          <a:xfrm>
            <a:off x="5682638" y="2591958"/>
            <a:ext cx="1210493" cy="682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Elaborazione alternativa 13">
            <a:extLst>
              <a:ext uri="{FF2B5EF4-FFF2-40B4-BE49-F238E27FC236}">
                <a16:creationId xmlns:a16="http://schemas.microsoft.com/office/drawing/2014/main" id="{A5A94AFB-3FA6-4F68-9EE8-A5658E63161A}"/>
              </a:ext>
            </a:extLst>
          </p:cNvPr>
          <p:cNvSpPr/>
          <p:nvPr/>
        </p:nvSpPr>
        <p:spPr>
          <a:xfrm>
            <a:off x="1402846" y="2046844"/>
            <a:ext cx="4214191" cy="3899539"/>
          </a:xfrm>
          <a:prstGeom prst="flowChartAlternateProcess">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400" b="1" dirty="0">
                <a:ln w="0"/>
                <a:solidFill>
                  <a:schemeClr val="tx1"/>
                </a:solidFill>
                <a:effectLst>
                  <a:outerShdw blurRad="38100" dist="19050" dir="2700000" algn="tl" rotWithShape="0">
                    <a:schemeClr val="dk1">
                      <a:alpha val="40000"/>
                    </a:schemeClr>
                  </a:outerShdw>
                </a:effectLst>
              </a:rPr>
              <a:t>Vietato ogni spostamento delle persone fisiche,</a:t>
            </a:r>
          </a:p>
          <a:p>
            <a:pPr algn="ctr"/>
            <a:r>
              <a:rPr lang="it-IT" sz="2400" b="1" dirty="0">
                <a:ln w="0"/>
                <a:solidFill>
                  <a:schemeClr val="tx1"/>
                </a:solidFill>
                <a:effectLst>
                  <a:outerShdw blurRad="38100" dist="19050" dir="2700000" algn="tl" rotWithShape="0">
                    <a:schemeClr val="dk1">
                      <a:alpha val="40000"/>
                    </a:schemeClr>
                  </a:outerShdw>
                </a:effectLst>
              </a:rPr>
              <a:t>In particolare, è vietato </a:t>
            </a:r>
            <a:r>
              <a:rPr lang="it-IT" sz="2400" b="1" dirty="0">
                <a:ln w="0"/>
                <a:solidFill>
                  <a:srgbClr val="FF0000"/>
                </a:solidFill>
                <a:effectLst>
                  <a:outerShdw blurRad="38100" dist="19050" dir="2700000" algn="tl" rotWithShape="0">
                    <a:schemeClr val="dk1">
                      <a:alpha val="40000"/>
                    </a:schemeClr>
                  </a:outerShdw>
                </a:effectLst>
              </a:rPr>
              <a:t>trasferirsi o spostarsi, con mezzi di trasporto pubblico o privato </a:t>
            </a:r>
            <a:r>
              <a:rPr lang="it-IT" sz="2400" b="1" i="1" u="sng" dirty="0">
                <a:ln w="0"/>
                <a:solidFill>
                  <a:srgbClr val="FF0000"/>
                </a:solidFill>
                <a:effectLst>
                  <a:outerShdw blurRad="38100" dist="19050" dir="2700000" algn="tl" rotWithShape="0">
                    <a:schemeClr val="dk1">
                      <a:alpha val="40000"/>
                    </a:schemeClr>
                  </a:outerShdw>
                </a:effectLst>
                <a:highlight>
                  <a:srgbClr val="FFFF00"/>
                </a:highlight>
              </a:rPr>
              <a:t>in un comune diverso rispetto a quello in cui si trovano</a:t>
            </a:r>
          </a:p>
          <a:p>
            <a:pPr algn="ctr"/>
            <a:endParaRPr lang="it-IT" sz="2400" b="1" dirty="0">
              <a:ln w="0"/>
              <a:solidFill>
                <a:schemeClr val="tx1"/>
              </a:solidFill>
              <a:effectLst>
                <a:outerShdw blurRad="38100" dist="19050" dir="2700000" algn="tl" rotWithShape="0">
                  <a:schemeClr val="dk1">
                    <a:alpha val="40000"/>
                  </a:schemeClr>
                </a:outerShdw>
              </a:effectLst>
            </a:endParaRPr>
          </a:p>
          <a:p>
            <a:pPr algn="ctr"/>
            <a:r>
              <a:rPr lang="it-IT" sz="1050" b="1" dirty="0">
                <a:ln w="0"/>
                <a:solidFill>
                  <a:schemeClr val="tx1"/>
                </a:solidFill>
                <a:effectLst>
                  <a:outerShdw blurRad="38100" dist="19050" dir="2700000" algn="tl" rotWithShape="0">
                    <a:schemeClr val="dk1">
                      <a:alpha val="40000"/>
                    </a:schemeClr>
                  </a:outerShdw>
                </a:effectLst>
              </a:rPr>
              <a:t>Art. 1 lett. a)</a:t>
            </a:r>
          </a:p>
        </p:txBody>
      </p:sp>
      <p:sp>
        <p:nvSpPr>
          <p:cNvPr id="15" name="Titolo 1">
            <a:extLst>
              <a:ext uri="{FF2B5EF4-FFF2-40B4-BE49-F238E27FC236}">
                <a16:creationId xmlns:a16="http://schemas.microsoft.com/office/drawing/2014/main" id="{8FD2C363-6EFC-4B3A-B4A9-186BAA39705F}"/>
              </a:ext>
            </a:extLst>
          </p:cNvPr>
          <p:cNvSpPr>
            <a:spLocks noGrp="1"/>
          </p:cNvSpPr>
          <p:nvPr>
            <p:ph type="title"/>
          </p:nvPr>
        </p:nvSpPr>
        <p:spPr>
          <a:xfrm>
            <a:off x="1468448" y="693356"/>
            <a:ext cx="9603275" cy="1049235"/>
          </a:xfrm>
        </p:spPr>
        <p:txBody>
          <a:bodyPr>
            <a:normAutofit fontScale="90000"/>
          </a:bodyPr>
          <a:lstStyle/>
          <a:p>
            <a:r>
              <a:rPr lang="it-IT" dirty="0">
                <a:solidFill>
                  <a:srgbClr val="FF0000"/>
                </a:solidFill>
              </a:rPr>
              <a:t>Divieto di spostamento e trasferimento per le persone fisiche</a:t>
            </a:r>
            <a:r>
              <a:rPr lang="it-IT" dirty="0"/>
              <a:t> </a:t>
            </a:r>
            <a:r>
              <a:rPr lang="it-IT" sz="2200" b="1" dirty="0"/>
              <a:t>(</a:t>
            </a:r>
            <a:r>
              <a:rPr lang="it-IT" sz="2200" b="1" dirty="0" err="1"/>
              <a:t>D.p.c.m</a:t>
            </a:r>
            <a:r>
              <a:rPr lang="it-IT" sz="2200" b="1" dirty="0"/>
              <a:t>. 8 marzo 2020 -  </a:t>
            </a:r>
            <a:r>
              <a:rPr lang="it-IT" sz="2200" b="1" dirty="0" err="1"/>
              <a:t>D.p.c.m</a:t>
            </a:r>
            <a:r>
              <a:rPr lang="it-IT" sz="2200" b="1" dirty="0"/>
              <a:t>. 9 marzo 2020 </a:t>
            </a:r>
            <a:br>
              <a:rPr lang="it-IT" b="1" dirty="0"/>
            </a:br>
            <a:r>
              <a:rPr lang="it-IT" sz="2200" b="1" i="1" dirty="0" err="1">
                <a:solidFill>
                  <a:schemeClr val="tx2"/>
                </a:solidFill>
              </a:rPr>
              <a:t>D.p.c.m</a:t>
            </a:r>
            <a:r>
              <a:rPr lang="it-IT" sz="2200" b="1" i="1" dirty="0">
                <a:solidFill>
                  <a:schemeClr val="tx2"/>
                </a:solidFill>
              </a:rPr>
              <a:t>. 22 marzo 2020</a:t>
            </a:r>
            <a:r>
              <a:rPr lang="it-IT" sz="2200" b="1" dirty="0"/>
              <a:t>)</a:t>
            </a:r>
          </a:p>
        </p:txBody>
      </p:sp>
    </p:spTree>
    <p:extLst>
      <p:ext uri="{BB962C8B-B14F-4D97-AF65-F5344CB8AC3E}">
        <p14:creationId xmlns:p14="http://schemas.microsoft.com/office/powerpoint/2010/main" val="349465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6A8B6-E96B-4A6E-B928-741EF1E1F1CC}"/>
              </a:ext>
            </a:extLst>
          </p:cNvPr>
          <p:cNvSpPr>
            <a:spLocks noGrp="1"/>
          </p:cNvSpPr>
          <p:nvPr>
            <p:ph type="ctrTitle"/>
          </p:nvPr>
        </p:nvSpPr>
        <p:spPr>
          <a:xfrm>
            <a:off x="1645702" y="2369859"/>
            <a:ext cx="8900597" cy="791192"/>
          </a:xfrm>
        </p:spPr>
        <p:txBody>
          <a:bodyPr>
            <a:normAutofit fontScale="90000"/>
          </a:bodyPr>
          <a:lstStyle/>
          <a:p>
            <a:br>
              <a:rPr lang="it-IT" dirty="0"/>
            </a:br>
            <a:br>
              <a:rPr lang="it-IT" dirty="0"/>
            </a:br>
            <a:br>
              <a:rPr lang="it-IT" dirty="0"/>
            </a:br>
            <a:br>
              <a:rPr lang="it-IT" dirty="0"/>
            </a:br>
            <a:r>
              <a:rPr lang="it-IT" dirty="0">
                <a:solidFill>
                  <a:srgbClr val="00B050"/>
                </a:solidFill>
              </a:rPr>
              <a:t>#covid19</a:t>
            </a:r>
            <a:br>
              <a:rPr lang="it-IT" dirty="0">
                <a:solidFill>
                  <a:srgbClr val="00B050"/>
                </a:solidFill>
              </a:rPr>
            </a:br>
            <a:r>
              <a:rPr lang="it-IT" sz="1600" b="1" u="sng" dirty="0">
                <a:solidFill>
                  <a:srgbClr val="00B050"/>
                </a:solidFill>
              </a:rPr>
              <a:t>aggiornato al Decreto legge 25.03.2020 n. 19</a:t>
            </a:r>
            <a:br>
              <a:rPr lang="it-IT" sz="1600" b="1" u="sng" dirty="0">
                <a:solidFill>
                  <a:srgbClr val="00B050"/>
                </a:solidFill>
              </a:rPr>
            </a:br>
            <a:br>
              <a:rPr lang="it-IT" dirty="0"/>
            </a:br>
            <a:r>
              <a:rPr lang="it-IT" sz="4000" i="1" dirty="0">
                <a:latin typeface="Arial Black" panose="020B0A04020102020204" pitchFamily="34" charset="0"/>
              </a:rPr>
              <a:t>Responsabilità e solidarietà</a:t>
            </a:r>
            <a:endParaRPr lang="it-IT" sz="4400" i="1" dirty="0">
              <a:latin typeface="Arial Black" panose="020B0A04020102020204" pitchFamily="34" charset="0"/>
            </a:endParaRPr>
          </a:p>
        </p:txBody>
      </p:sp>
      <p:sp>
        <p:nvSpPr>
          <p:cNvPr id="3" name="Sottotitolo 2">
            <a:extLst>
              <a:ext uri="{FF2B5EF4-FFF2-40B4-BE49-F238E27FC236}">
                <a16:creationId xmlns:a16="http://schemas.microsoft.com/office/drawing/2014/main" id="{1E8FA069-90D4-4903-A27C-F1577799A99D}"/>
              </a:ext>
            </a:extLst>
          </p:cNvPr>
          <p:cNvSpPr>
            <a:spLocks noGrp="1"/>
          </p:cNvSpPr>
          <p:nvPr>
            <p:ph type="subTitle" idx="1"/>
          </p:nvPr>
        </p:nvSpPr>
        <p:spPr>
          <a:xfrm>
            <a:off x="758899" y="3696949"/>
            <a:ext cx="10674202" cy="1926392"/>
          </a:xfrm>
        </p:spPr>
        <p:txBody>
          <a:bodyPr>
            <a:normAutofit fontScale="55000" lnSpcReduction="20000"/>
          </a:bodyPr>
          <a:lstStyle/>
          <a:p>
            <a:pPr algn="ctr"/>
            <a:r>
              <a:rPr lang="it-IT" b="1" dirty="0"/>
              <a:t>Questa  breve «guida», destinata agli operatori aziendali, ha il solo scopo di far conoscere le </a:t>
            </a:r>
            <a:r>
              <a:rPr lang="it-IT" b="1" dirty="0">
                <a:solidFill>
                  <a:srgbClr val="FF0000"/>
                </a:solidFill>
              </a:rPr>
              <a:t>principali  norme</a:t>
            </a:r>
            <a:r>
              <a:rPr lang="it-IT" b="1" dirty="0"/>
              <a:t> contenute nei provvedimenti  del governo emanati a seguito dell’allarme «coronavirus» e prospettare le applicazioni maggiormente rilevanti.</a:t>
            </a:r>
          </a:p>
          <a:p>
            <a:pPr algn="ctr"/>
            <a:r>
              <a:rPr lang="it-IT" sz="2600" b="1" u="sng" dirty="0">
                <a:solidFill>
                  <a:srgbClr val="FF0000"/>
                </a:solidFill>
              </a:rPr>
              <a:t>Non si propone di essere esaustiva né può essere intesa come parere legale</a:t>
            </a:r>
            <a:r>
              <a:rPr lang="it-IT" b="1" u="sng" dirty="0">
                <a:solidFill>
                  <a:srgbClr val="FF0000"/>
                </a:solidFill>
              </a:rPr>
              <a:t>.</a:t>
            </a:r>
          </a:p>
          <a:p>
            <a:pPr algn="ctr"/>
            <a:r>
              <a:rPr lang="it-IT" b="1" dirty="0"/>
              <a:t>Essa Ha la sola ambizione di contribuire ad aumentare </a:t>
            </a:r>
            <a:r>
              <a:rPr lang="it-IT" b="1" dirty="0">
                <a:solidFill>
                  <a:srgbClr val="FF0000"/>
                </a:solidFill>
              </a:rPr>
              <a:t>la consapevolezza  di  queste azioni «emergenziali» </a:t>
            </a:r>
            <a:r>
              <a:rPr lang="it-IT" b="1" dirty="0"/>
              <a:t>e sollecitare una costante attenzione, nonché  stimolare un pronto e chiaro recepimento.</a:t>
            </a:r>
          </a:p>
          <a:p>
            <a:pPr algn="ctr"/>
            <a:r>
              <a:rPr lang="it-IT" b="1" dirty="0"/>
              <a:t>Lo stesso, implicitamente, vuole Consigliare, se possibile, l’esercizio della più ampia responsabilità e razionalità nelle proprie azioni.</a:t>
            </a:r>
          </a:p>
        </p:txBody>
      </p:sp>
      <p:pic>
        <p:nvPicPr>
          <p:cNvPr id="7" name="Immagine 6">
            <a:extLst>
              <a:ext uri="{FF2B5EF4-FFF2-40B4-BE49-F238E27FC236}">
                <a16:creationId xmlns:a16="http://schemas.microsoft.com/office/drawing/2014/main" id="{E42EC6E1-8A9B-4857-9A0E-2EA32BB6D2B9}"/>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43DF7DF8-25FE-42BC-BFCD-D85EF7831480}"/>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0AB4CA5B-D1D4-4E30-8A3D-CD0798308B18}"/>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120448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Il </a:t>
            </a:r>
            <a:r>
              <a:rPr lang="it-IT" dirty="0" err="1"/>
              <a:t>D.p.c.m</a:t>
            </a:r>
            <a:r>
              <a:rPr lang="it-IT" dirty="0"/>
              <a:t>. </a:t>
            </a:r>
            <a:r>
              <a:rPr lang="it-IT" u="sng" dirty="0"/>
              <a:t>8 marzo 2020 </a:t>
            </a:r>
            <a:br>
              <a:rPr lang="it-IT" dirty="0"/>
            </a:br>
            <a:r>
              <a:rPr lang="it-IT" dirty="0"/>
              <a:t>e il </a:t>
            </a:r>
            <a:r>
              <a:rPr lang="it-IT" dirty="0" err="1"/>
              <a:t>d.p.c.m</a:t>
            </a:r>
            <a:r>
              <a:rPr lang="it-IT" dirty="0"/>
              <a:t>. </a:t>
            </a:r>
            <a:r>
              <a:rPr lang="it-IT" u="sng" dirty="0"/>
              <a:t>9 marzo 2020</a:t>
            </a:r>
          </a:p>
        </p:txBody>
      </p:sp>
      <p:sp>
        <p:nvSpPr>
          <p:cNvPr id="8" name="Elaborazione alternativa 7">
            <a:extLst>
              <a:ext uri="{FF2B5EF4-FFF2-40B4-BE49-F238E27FC236}">
                <a16:creationId xmlns:a16="http://schemas.microsoft.com/office/drawing/2014/main" id="{79E35593-0EB0-4958-838C-A676B2258B6C}"/>
              </a:ext>
            </a:extLst>
          </p:cNvPr>
          <p:cNvSpPr/>
          <p:nvPr/>
        </p:nvSpPr>
        <p:spPr>
          <a:xfrm>
            <a:off x="6840663" y="2019997"/>
            <a:ext cx="4214191" cy="344523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400" b="1" i="1" u="sng" dirty="0">
                <a:ln w="0"/>
                <a:solidFill>
                  <a:schemeClr val="tx1"/>
                </a:solidFill>
                <a:effectLst>
                  <a:outerShdw blurRad="38100" dist="19050" dir="2700000" algn="tl" rotWithShape="0">
                    <a:schemeClr val="dk1">
                      <a:alpha val="40000"/>
                    </a:schemeClr>
                  </a:outerShdw>
                </a:effectLst>
              </a:rPr>
              <a:t>Raccomandazione:</a:t>
            </a:r>
          </a:p>
          <a:p>
            <a:pPr algn="ctr"/>
            <a:r>
              <a:rPr lang="it-IT" sz="1050" b="1" i="1" dirty="0">
                <a:ln w="0"/>
                <a:solidFill>
                  <a:schemeClr val="tx1"/>
                </a:solidFill>
                <a:effectLst>
                  <a:outerShdw blurRad="38100" dist="19050" dir="2700000" algn="tl" rotWithShape="0">
                    <a:schemeClr val="dk1">
                      <a:alpha val="40000"/>
                    </a:schemeClr>
                  </a:outerShdw>
                </a:effectLst>
              </a:rPr>
              <a:t>art. 1 lett. b)</a:t>
            </a:r>
          </a:p>
          <a:p>
            <a:pPr algn="ctr"/>
            <a:endParaRPr lang="it-IT" b="1" dirty="0">
              <a:ln w="0"/>
              <a:solidFill>
                <a:schemeClr val="tx1"/>
              </a:solidFill>
              <a:effectLst>
                <a:outerShdw blurRad="38100" dist="19050" dir="2700000" algn="tl" rotWithShape="0">
                  <a:schemeClr val="dk1">
                    <a:alpha val="40000"/>
                  </a:schemeClr>
                </a:outerShdw>
              </a:effectLst>
            </a:endParaRPr>
          </a:p>
          <a:p>
            <a:pPr algn="ctr"/>
            <a:r>
              <a:rPr lang="it-IT" b="1" dirty="0">
                <a:ln w="0"/>
                <a:solidFill>
                  <a:schemeClr val="tx1"/>
                </a:solidFill>
                <a:effectLst>
                  <a:outerShdw blurRad="38100" dist="19050" dir="2700000" algn="tl" rotWithShape="0">
                    <a:schemeClr val="dk1">
                      <a:alpha val="40000"/>
                    </a:schemeClr>
                  </a:outerShdw>
                </a:effectLst>
              </a:rPr>
              <a:t>per i soggetti </a:t>
            </a:r>
            <a:r>
              <a:rPr lang="it-IT" b="1" dirty="0">
                <a:ln w="0"/>
                <a:solidFill>
                  <a:schemeClr val="tx1"/>
                </a:solidFill>
                <a:effectLst>
                  <a:outerShdw blurRad="38100" dist="19050" dir="2700000" algn="tl" rotWithShape="0">
                    <a:schemeClr val="dk1">
                      <a:alpha val="40000"/>
                    </a:schemeClr>
                  </a:outerShdw>
                </a:effectLst>
                <a:highlight>
                  <a:srgbClr val="FFFF00"/>
                </a:highlight>
              </a:rPr>
              <a:t>con sintomatologia da infezione respiratoria e febbre </a:t>
            </a:r>
            <a:r>
              <a:rPr lang="it-IT" b="1" dirty="0">
                <a:ln w="0"/>
                <a:solidFill>
                  <a:schemeClr val="tx1"/>
                </a:solidFill>
                <a:effectLst>
                  <a:outerShdw blurRad="38100" dist="19050" dir="2700000" algn="tl" rotWithShape="0">
                    <a:schemeClr val="dk1">
                      <a:alpha val="40000"/>
                    </a:schemeClr>
                  </a:outerShdw>
                </a:effectLst>
              </a:rPr>
              <a:t>(</a:t>
            </a:r>
            <a:r>
              <a:rPr lang="it-IT" b="1" dirty="0">
                <a:ln w="0"/>
                <a:solidFill>
                  <a:schemeClr val="accent1"/>
                </a:solidFill>
                <a:effectLst>
                  <a:outerShdw blurRad="38100" dist="19050" dir="2700000" algn="tl" rotWithShape="0">
                    <a:schemeClr val="dk1">
                      <a:alpha val="40000"/>
                    </a:schemeClr>
                  </a:outerShdw>
                </a:effectLst>
              </a:rPr>
              <a:t>&gt; 37,5° C</a:t>
            </a:r>
            <a:r>
              <a:rPr lang="it-IT" b="1" dirty="0">
                <a:ln w="0"/>
                <a:solidFill>
                  <a:schemeClr val="tx1"/>
                </a:solidFill>
                <a:effectLst>
                  <a:outerShdw blurRad="38100" dist="19050" dir="2700000" algn="tl" rotWithShape="0">
                    <a:schemeClr val="dk1">
                      <a:alpha val="40000"/>
                    </a:schemeClr>
                  </a:outerShdw>
                </a:effectLst>
              </a:rPr>
              <a:t>) di</a:t>
            </a:r>
          </a:p>
          <a:p>
            <a:pPr algn="ctr"/>
            <a:endParaRPr lang="it-IT" b="1" dirty="0">
              <a:ln w="0"/>
              <a:solidFill>
                <a:schemeClr val="tx1"/>
              </a:solidFill>
              <a:effectLst>
                <a:outerShdw blurRad="38100" dist="19050" dir="2700000" algn="tl" rotWithShape="0">
                  <a:schemeClr val="dk1">
                    <a:alpha val="40000"/>
                  </a:schemeClr>
                </a:outerShdw>
              </a:effectLst>
            </a:endParaRPr>
          </a:p>
          <a:p>
            <a:pPr marL="285750" indent="-285750" algn="ctr">
              <a:spcBef>
                <a:spcPts val="600"/>
              </a:spcBef>
              <a:buFont typeface="Arial" panose="020B0604020202020204" pitchFamily="34" charset="0"/>
              <a:buChar char="•"/>
            </a:pPr>
            <a:r>
              <a:rPr lang="it-IT" sz="2000" b="1" i="1" dirty="0">
                <a:ln w="0"/>
                <a:solidFill>
                  <a:srgbClr val="FF9900"/>
                </a:solidFill>
                <a:effectLst>
                  <a:outerShdw blurRad="38100" dist="19050" dir="2700000" algn="tl" rotWithShape="0">
                    <a:schemeClr val="dk1">
                      <a:alpha val="40000"/>
                    </a:schemeClr>
                  </a:outerShdw>
                </a:effectLst>
                <a:highlight>
                  <a:srgbClr val="660066"/>
                </a:highlight>
              </a:rPr>
              <a:t>rimanere nel proprio DOMICILIO</a:t>
            </a:r>
          </a:p>
          <a:p>
            <a:pPr marL="285750" indent="-285750" algn="ctr">
              <a:spcBef>
                <a:spcPts val="600"/>
              </a:spcBef>
              <a:buFont typeface="Arial" panose="020B0604020202020204" pitchFamily="34" charset="0"/>
              <a:buChar char="•"/>
            </a:pPr>
            <a:r>
              <a:rPr lang="it-IT" sz="2000" b="1" i="1" dirty="0">
                <a:ln w="0"/>
                <a:solidFill>
                  <a:srgbClr val="FF9900"/>
                </a:solidFill>
                <a:effectLst>
                  <a:outerShdw blurRad="38100" dist="19050" dir="2700000" algn="tl" rotWithShape="0">
                    <a:schemeClr val="dk1">
                      <a:alpha val="40000"/>
                    </a:schemeClr>
                  </a:outerShdw>
                </a:effectLst>
                <a:highlight>
                  <a:srgbClr val="660066"/>
                </a:highlight>
              </a:rPr>
              <a:t>limitare i contatti sociali</a:t>
            </a:r>
          </a:p>
          <a:p>
            <a:pPr marL="285750" indent="-285750" algn="ctr">
              <a:spcBef>
                <a:spcPts val="600"/>
              </a:spcBef>
              <a:buFont typeface="Arial" panose="020B0604020202020204" pitchFamily="34" charset="0"/>
              <a:buChar char="•"/>
            </a:pPr>
            <a:r>
              <a:rPr lang="it-IT" sz="2000" b="1" i="1" dirty="0">
                <a:ln w="0"/>
                <a:solidFill>
                  <a:srgbClr val="FF9900"/>
                </a:solidFill>
                <a:effectLst>
                  <a:outerShdw blurRad="38100" dist="19050" dir="2700000" algn="tl" rotWithShape="0">
                    <a:schemeClr val="dk1">
                      <a:alpha val="40000"/>
                    </a:schemeClr>
                  </a:outerShdw>
                </a:effectLst>
                <a:highlight>
                  <a:srgbClr val="660066"/>
                </a:highlight>
              </a:rPr>
              <a:t>contattare il proprio medico</a:t>
            </a:r>
          </a:p>
          <a:p>
            <a:pPr algn="ctr"/>
            <a:endParaRPr lang="it-IT" b="1" dirty="0">
              <a:ln w="0"/>
              <a:solidFill>
                <a:schemeClr val="tx1"/>
              </a:solidFill>
              <a:effectLst>
                <a:outerShdw blurRad="38100" dist="19050" dir="2700000" algn="tl" rotWithShape="0">
                  <a:schemeClr val="dk1">
                    <a:alpha val="40000"/>
                  </a:schemeClr>
                </a:outerShdw>
              </a:effectLst>
            </a:endParaRPr>
          </a:p>
        </p:txBody>
      </p:sp>
      <p:sp>
        <p:nvSpPr>
          <p:cNvPr id="9" name="Rettangolo con un angolo ritagliato 8">
            <a:extLst>
              <a:ext uri="{FF2B5EF4-FFF2-40B4-BE49-F238E27FC236}">
                <a16:creationId xmlns:a16="http://schemas.microsoft.com/office/drawing/2014/main" id="{E1A1D311-3374-4B73-AFCC-5AB59E87CFC2}"/>
              </a:ext>
            </a:extLst>
          </p:cNvPr>
          <p:cNvSpPr/>
          <p:nvPr/>
        </p:nvSpPr>
        <p:spPr>
          <a:xfrm>
            <a:off x="0" y="24136"/>
            <a:ext cx="3587262" cy="676547"/>
          </a:xfrm>
          <a:prstGeom prst="snip1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pic>
        <p:nvPicPr>
          <p:cNvPr id="10" name="Immagine 9">
            <a:extLst>
              <a:ext uri="{FF2B5EF4-FFF2-40B4-BE49-F238E27FC236}">
                <a16:creationId xmlns:a16="http://schemas.microsoft.com/office/drawing/2014/main" id="{58C5F8F4-30E4-4F18-B72C-0892A257E8ED}"/>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38EBECBE-E9A0-4318-88AC-228EB4000DBB}"/>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742A928C-9EA8-4093-8873-E8B859EB2C75}"/>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5" name="Freccia a destra 14">
            <a:extLst>
              <a:ext uri="{FF2B5EF4-FFF2-40B4-BE49-F238E27FC236}">
                <a16:creationId xmlns:a16="http://schemas.microsoft.com/office/drawing/2014/main" id="{58C51F5A-FF52-4F88-B4CE-49E64CE85E15}"/>
              </a:ext>
            </a:extLst>
          </p:cNvPr>
          <p:cNvSpPr/>
          <p:nvPr/>
        </p:nvSpPr>
        <p:spPr>
          <a:xfrm>
            <a:off x="5682639" y="2591958"/>
            <a:ext cx="1158024" cy="682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Elaborazione alternativa 12">
            <a:extLst>
              <a:ext uri="{FF2B5EF4-FFF2-40B4-BE49-F238E27FC236}">
                <a16:creationId xmlns:a16="http://schemas.microsoft.com/office/drawing/2014/main" id="{1DFE4A69-E519-4210-A116-AC9E320967C7}"/>
              </a:ext>
            </a:extLst>
          </p:cNvPr>
          <p:cNvSpPr/>
          <p:nvPr/>
        </p:nvSpPr>
        <p:spPr>
          <a:xfrm>
            <a:off x="1451579" y="1923530"/>
            <a:ext cx="4214191" cy="3899539"/>
          </a:xfrm>
          <a:prstGeom prst="flowChartAlternateProcess">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400" b="1" dirty="0">
                <a:ln w="0"/>
                <a:solidFill>
                  <a:schemeClr val="tx1"/>
                </a:solidFill>
                <a:effectLst>
                  <a:outerShdw blurRad="38100" dist="19050" dir="2700000" algn="tl" rotWithShape="0">
                    <a:schemeClr val="dk1">
                      <a:alpha val="40000"/>
                    </a:schemeClr>
                  </a:outerShdw>
                </a:effectLst>
              </a:rPr>
              <a:t>Vietato ogni spostamento delle persone fisiche.</a:t>
            </a:r>
          </a:p>
          <a:p>
            <a:pPr algn="ctr"/>
            <a:r>
              <a:rPr lang="it-IT" sz="2400" b="1" dirty="0">
                <a:ln w="0"/>
                <a:solidFill>
                  <a:schemeClr val="tx1"/>
                </a:solidFill>
                <a:effectLst>
                  <a:outerShdw blurRad="38100" dist="19050" dir="2700000" algn="tl" rotWithShape="0">
                    <a:schemeClr val="dk1">
                      <a:alpha val="40000"/>
                    </a:schemeClr>
                  </a:outerShdw>
                </a:effectLst>
              </a:rPr>
              <a:t>In particolare, è </a:t>
            </a:r>
            <a:r>
              <a:rPr lang="it-IT" sz="2400" b="1" dirty="0" err="1">
                <a:ln w="0"/>
                <a:solidFill>
                  <a:schemeClr val="tx1"/>
                </a:solidFill>
                <a:effectLst>
                  <a:outerShdw blurRad="38100" dist="19050" dir="2700000" algn="tl" rotWithShape="0">
                    <a:schemeClr val="dk1">
                      <a:alpha val="40000"/>
                    </a:schemeClr>
                  </a:outerShdw>
                </a:effectLst>
              </a:rPr>
              <a:t>viatato</a:t>
            </a:r>
            <a:r>
              <a:rPr lang="it-IT" sz="2400" b="1" dirty="0">
                <a:ln w="0"/>
                <a:solidFill>
                  <a:srgbClr val="FF0000"/>
                </a:solidFill>
                <a:effectLst>
                  <a:outerShdw blurRad="38100" dist="19050" dir="2700000" algn="tl" rotWithShape="0">
                    <a:schemeClr val="dk1">
                      <a:alpha val="40000"/>
                    </a:schemeClr>
                  </a:outerShdw>
                </a:effectLst>
              </a:rPr>
              <a:t> trasferirsi o spostarsi, con mezzi di trasporto pubblico o privato </a:t>
            </a:r>
            <a:r>
              <a:rPr lang="it-IT" sz="2400" b="1" i="1" u="sng" dirty="0">
                <a:ln w="0"/>
                <a:solidFill>
                  <a:srgbClr val="FF0000"/>
                </a:solidFill>
                <a:effectLst>
                  <a:outerShdw blurRad="38100" dist="19050" dir="2700000" algn="tl" rotWithShape="0">
                    <a:schemeClr val="dk1">
                      <a:alpha val="40000"/>
                    </a:schemeClr>
                  </a:outerShdw>
                </a:effectLst>
                <a:highlight>
                  <a:srgbClr val="FFFF00"/>
                </a:highlight>
              </a:rPr>
              <a:t>in un comune diverso rispetto a quello in cui si trovano</a:t>
            </a:r>
          </a:p>
          <a:p>
            <a:pPr algn="ctr"/>
            <a:endParaRPr lang="it-IT" sz="2400" b="1" dirty="0">
              <a:ln w="0"/>
              <a:solidFill>
                <a:schemeClr val="tx1"/>
              </a:solidFill>
              <a:effectLst>
                <a:outerShdw blurRad="38100" dist="19050" dir="2700000" algn="tl" rotWithShape="0">
                  <a:schemeClr val="dk1">
                    <a:alpha val="40000"/>
                  </a:schemeClr>
                </a:outerShdw>
              </a:effectLst>
            </a:endParaRPr>
          </a:p>
          <a:p>
            <a:pPr algn="ctr"/>
            <a:r>
              <a:rPr lang="it-IT" sz="1050" b="1" dirty="0">
                <a:ln w="0"/>
                <a:solidFill>
                  <a:schemeClr val="tx1"/>
                </a:solidFill>
                <a:effectLst>
                  <a:outerShdw blurRad="38100" dist="19050" dir="2700000" algn="tl" rotWithShape="0">
                    <a:schemeClr val="dk1">
                      <a:alpha val="40000"/>
                    </a:schemeClr>
                  </a:outerShdw>
                </a:effectLst>
              </a:rPr>
              <a:t>Art. 1 lett. a)</a:t>
            </a:r>
          </a:p>
        </p:txBody>
      </p:sp>
    </p:spTree>
    <p:extLst>
      <p:ext uri="{BB962C8B-B14F-4D97-AF65-F5344CB8AC3E}">
        <p14:creationId xmlns:p14="http://schemas.microsoft.com/office/powerpoint/2010/main" val="106988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Il </a:t>
            </a:r>
            <a:r>
              <a:rPr lang="it-IT" dirty="0" err="1"/>
              <a:t>D.p.c.m</a:t>
            </a:r>
            <a:r>
              <a:rPr lang="it-IT" dirty="0"/>
              <a:t>. </a:t>
            </a:r>
            <a:r>
              <a:rPr lang="it-IT" u="sng" dirty="0"/>
              <a:t>8 marzo 2020 </a:t>
            </a:r>
            <a:br>
              <a:rPr lang="it-IT" dirty="0"/>
            </a:br>
            <a:r>
              <a:rPr lang="it-IT" dirty="0"/>
              <a:t>e il </a:t>
            </a:r>
            <a:r>
              <a:rPr lang="it-IT" dirty="0" err="1"/>
              <a:t>d.p.c.m</a:t>
            </a:r>
            <a:r>
              <a:rPr lang="it-IT" dirty="0"/>
              <a:t>. </a:t>
            </a:r>
            <a:r>
              <a:rPr lang="it-IT" u="sng" dirty="0"/>
              <a:t>9 marzo 2020</a:t>
            </a:r>
          </a:p>
        </p:txBody>
      </p:sp>
      <p:sp>
        <p:nvSpPr>
          <p:cNvPr id="8" name="Elaborazione alternativa 7">
            <a:extLst>
              <a:ext uri="{FF2B5EF4-FFF2-40B4-BE49-F238E27FC236}">
                <a16:creationId xmlns:a16="http://schemas.microsoft.com/office/drawing/2014/main" id="{79E35593-0EB0-4958-838C-A676B2258B6C}"/>
              </a:ext>
            </a:extLst>
          </p:cNvPr>
          <p:cNvSpPr/>
          <p:nvPr/>
        </p:nvSpPr>
        <p:spPr>
          <a:xfrm>
            <a:off x="1451579" y="2328588"/>
            <a:ext cx="9603275" cy="314721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400" b="1" i="1" dirty="0">
                <a:ln w="0"/>
                <a:solidFill>
                  <a:schemeClr val="tx1"/>
                </a:solidFill>
                <a:effectLst>
                  <a:outerShdw blurRad="38100" dist="19050" dir="2700000" algn="tl" rotWithShape="0">
                    <a:schemeClr val="dk1">
                      <a:alpha val="40000"/>
                    </a:schemeClr>
                  </a:outerShdw>
                </a:effectLst>
              </a:rPr>
              <a:t>La «</a:t>
            </a:r>
            <a:r>
              <a:rPr lang="it-IT" sz="2400" b="1" dirty="0">
                <a:ln w="0"/>
                <a:solidFill>
                  <a:schemeClr val="tx1"/>
                </a:solidFill>
                <a:effectLst>
                  <a:outerShdw blurRad="38100" dist="19050" dir="2700000" algn="tl" rotWithShape="0">
                    <a:schemeClr val="dk1">
                      <a:alpha val="40000"/>
                    </a:schemeClr>
                  </a:outerShdw>
                </a:effectLst>
              </a:rPr>
              <a:t>ragione»</a:t>
            </a:r>
            <a:r>
              <a:rPr lang="it-IT" sz="2400" b="1" i="1" dirty="0">
                <a:ln w="0"/>
                <a:solidFill>
                  <a:schemeClr val="tx1"/>
                </a:solidFill>
                <a:effectLst>
                  <a:outerShdw blurRad="38100" dist="19050" dir="2700000" algn="tl" rotWithShape="0">
                    <a:schemeClr val="dk1">
                      <a:alpha val="40000"/>
                    </a:schemeClr>
                  </a:outerShdw>
                </a:effectLst>
              </a:rPr>
              <a:t> che anima le nuove disposizioni è quella di </a:t>
            </a:r>
          </a:p>
          <a:p>
            <a:pPr algn="ctr"/>
            <a:r>
              <a:rPr lang="it-IT" sz="2400" b="1" i="1" u="sng" dirty="0">
                <a:ln w="0"/>
                <a:solidFill>
                  <a:srgbClr val="FF9900"/>
                </a:solidFill>
                <a:effectLst>
                  <a:outerShdw blurRad="38100" dist="19050" dir="2700000" algn="tl" rotWithShape="0">
                    <a:schemeClr val="dk1">
                      <a:alpha val="40000"/>
                    </a:schemeClr>
                  </a:outerShdw>
                </a:effectLst>
                <a:highlight>
                  <a:srgbClr val="660066"/>
                </a:highlight>
              </a:rPr>
              <a:t>evitare il più possibile assembramenti</a:t>
            </a:r>
          </a:p>
          <a:p>
            <a:pPr algn="ctr"/>
            <a:endParaRPr lang="it-IT" sz="2400" b="1" i="1" u="sng" dirty="0">
              <a:ln w="0"/>
              <a:solidFill>
                <a:srgbClr val="FF0000"/>
              </a:solidFill>
              <a:effectLst>
                <a:outerShdw blurRad="38100" dist="19050" dir="2700000" algn="tl" rotWithShape="0">
                  <a:schemeClr val="dk1">
                    <a:alpha val="40000"/>
                  </a:schemeClr>
                </a:outerShdw>
              </a:effectLst>
            </a:endParaRPr>
          </a:p>
          <a:p>
            <a:pPr algn="ctr"/>
            <a:r>
              <a:rPr lang="it-IT" sz="2400" dirty="0">
                <a:ln w="0"/>
                <a:solidFill>
                  <a:srgbClr val="FF0000"/>
                </a:solidFill>
                <a:effectLst>
                  <a:outerShdw blurRad="38100" dist="19050" dir="2700000" algn="tl" rotWithShape="0">
                    <a:schemeClr val="dk1">
                      <a:alpha val="40000"/>
                    </a:schemeClr>
                  </a:outerShdw>
                </a:effectLst>
              </a:rPr>
              <a:t>al fine di ridurre il rischio di contagio e le possibilità di trasmissione del virus</a:t>
            </a:r>
          </a:p>
          <a:p>
            <a:pPr algn="ctr"/>
            <a:endParaRPr lang="it-IT" sz="2400" b="1" i="1" u="sng" dirty="0">
              <a:ln w="0"/>
              <a:solidFill>
                <a:schemeClr val="tx1"/>
              </a:solidFill>
              <a:effectLst>
                <a:outerShdw blurRad="38100" dist="19050" dir="2700000" algn="tl" rotWithShape="0">
                  <a:schemeClr val="dk1">
                    <a:alpha val="40000"/>
                  </a:schemeClr>
                </a:outerShdw>
              </a:effectLst>
            </a:endParaRPr>
          </a:p>
          <a:p>
            <a:pPr algn="ctr"/>
            <a:r>
              <a:rPr lang="it-IT" sz="2400" b="1" i="1" u="sng" dirty="0">
                <a:ln w="0"/>
                <a:solidFill>
                  <a:schemeClr val="tx1"/>
                </a:solidFill>
                <a:effectLst>
                  <a:outerShdw blurRad="38100" dist="19050" dir="2700000" algn="tl" rotWithShape="0">
                    <a:schemeClr val="dk1">
                      <a:alpha val="40000"/>
                    </a:schemeClr>
                  </a:outerShdw>
                </a:effectLst>
              </a:rPr>
              <a:t>Dunque, nel caso fosse necessaria la presenza fisica di più persone è </a:t>
            </a:r>
            <a:r>
              <a:rPr lang="it-IT" sz="2400" b="1" i="1" u="sng" dirty="0">
                <a:ln w="0"/>
                <a:solidFill>
                  <a:srgbClr val="FF0000"/>
                </a:solidFill>
                <a:effectLst>
                  <a:outerShdw blurRad="38100" dist="19050" dir="2700000" algn="tl" rotWithShape="0">
                    <a:schemeClr val="dk1">
                      <a:alpha val="40000"/>
                    </a:schemeClr>
                  </a:outerShdw>
                </a:effectLst>
              </a:rPr>
              <a:t>imposto il rispetto della </a:t>
            </a:r>
            <a:r>
              <a:rPr lang="it-IT" sz="2400" b="1" i="1" u="sng" dirty="0">
                <a:ln w="0"/>
                <a:solidFill>
                  <a:srgbClr val="FF9900"/>
                </a:solidFill>
                <a:effectLst>
                  <a:outerShdw blurRad="38100" dist="19050" dir="2700000" algn="tl" rotWithShape="0">
                    <a:schemeClr val="dk1">
                      <a:alpha val="40000"/>
                    </a:schemeClr>
                  </a:outerShdw>
                </a:effectLst>
                <a:highlight>
                  <a:srgbClr val="660066"/>
                </a:highlight>
              </a:rPr>
              <a:t>distanza </a:t>
            </a:r>
            <a:r>
              <a:rPr lang="it-IT" sz="2400" b="1" i="1" u="sng" dirty="0" err="1">
                <a:ln w="0"/>
                <a:solidFill>
                  <a:srgbClr val="FF9900"/>
                </a:solidFill>
                <a:effectLst>
                  <a:outerShdw blurRad="38100" dist="19050" dir="2700000" algn="tl" rotWithShape="0">
                    <a:schemeClr val="dk1">
                      <a:alpha val="40000"/>
                    </a:schemeClr>
                  </a:outerShdw>
                </a:effectLst>
                <a:highlight>
                  <a:srgbClr val="660066"/>
                </a:highlight>
              </a:rPr>
              <a:t>interpesonale</a:t>
            </a:r>
            <a:r>
              <a:rPr lang="it-IT" sz="2400" b="1" i="1" u="sng" dirty="0">
                <a:ln w="0"/>
                <a:solidFill>
                  <a:srgbClr val="FF9900"/>
                </a:solidFill>
                <a:effectLst>
                  <a:outerShdw blurRad="38100" dist="19050" dir="2700000" algn="tl" rotWithShape="0">
                    <a:schemeClr val="dk1">
                      <a:alpha val="40000"/>
                    </a:schemeClr>
                  </a:outerShdw>
                </a:effectLst>
                <a:highlight>
                  <a:srgbClr val="660066"/>
                </a:highlight>
              </a:rPr>
              <a:t> di UN METRO</a:t>
            </a:r>
            <a:endParaRPr lang="it-IT" sz="2000" b="1" i="1" dirty="0">
              <a:ln w="0"/>
              <a:solidFill>
                <a:srgbClr val="FF9900"/>
              </a:solidFill>
              <a:effectLst>
                <a:outerShdw blurRad="38100" dist="19050" dir="2700000" algn="tl" rotWithShape="0">
                  <a:schemeClr val="dk1">
                    <a:alpha val="40000"/>
                  </a:schemeClr>
                </a:outerShdw>
              </a:effectLst>
              <a:highlight>
                <a:srgbClr val="660066"/>
              </a:highlight>
            </a:endParaRPr>
          </a:p>
          <a:p>
            <a:pPr algn="ctr"/>
            <a:endParaRPr lang="it-IT" b="1" dirty="0">
              <a:ln w="0"/>
              <a:solidFill>
                <a:schemeClr val="tx1"/>
              </a:solidFill>
              <a:effectLst>
                <a:outerShdw blurRad="38100" dist="19050" dir="2700000" algn="tl" rotWithShape="0">
                  <a:schemeClr val="dk1">
                    <a:alpha val="40000"/>
                  </a:schemeClr>
                </a:outerShdw>
              </a:effectLst>
            </a:endParaRPr>
          </a:p>
        </p:txBody>
      </p:sp>
      <p:sp>
        <p:nvSpPr>
          <p:cNvPr id="9" name="Rettangolo con un angolo ritagliato 8">
            <a:extLst>
              <a:ext uri="{FF2B5EF4-FFF2-40B4-BE49-F238E27FC236}">
                <a16:creationId xmlns:a16="http://schemas.microsoft.com/office/drawing/2014/main" id="{4E1A8E8B-3D1C-4BFF-A74D-2F3CFE96A608}"/>
              </a:ext>
            </a:extLst>
          </p:cNvPr>
          <p:cNvSpPr/>
          <p:nvPr/>
        </p:nvSpPr>
        <p:spPr>
          <a:xfrm>
            <a:off x="0" y="24136"/>
            <a:ext cx="3587262" cy="676547"/>
          </a:xfrm>
          <a:prstGeom prst="snip1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pic>
        <p:nvPicPr>
          <p:cNvPr id="10" name="Immagine 9">
            <a:extLst>
              <a:ext uri="{FF2B5EF4-FFF2-40B4-BE49-F238E27FC236}">
                <a16:creationId xmlns:a16="http://schemas.microsoft.com/office/drawing/2014/main" id="{F43E0D90-BB77-41D4-832D-DC65D8856463}"/>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655067F0-4ADD-444B-92F3-3B63413F2F02}"/>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E885AD46-5151-47BC-8750-E8A7D7A1E0B2}"/>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55811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solidFill>
                  <a:schemeClr val="accent4">
                    <a:lumMod val="50000"/>
                  </a:schemeClr>
                </a:solidFill>
              </a:rPr>
              <a:t>Il </a:t>
            </a:r>
            <a:r>
              <a:rPr lang="it-IT" dirty="0" err="1">
                <a:solidFill>
                  <a:schemeClr val="accent4">
                    <a:lumMod val="50000"/>
                  </a:schemeClr>
                </a:solidFill>
              </a:rPr>
              <a:t>D.p.c.m</a:t>
            </a:r>
            <a:r>
              <a:rPr lang="it-IT" dirty="0">
                <a:solidFill>
                  <a:schemeClr val="accent4">
                    <a:lumMod val="50000"/>
                  </a:schemeClr>
                </a:solidFill>
              </a:rPr>
              <a:t>. </a:t>
            </a:r>
            <a:r>
              <a:rPr lang="it-IT" u="sng" dirty="0">
                <a:solidFill>
                  <a:schemeClr val="accent1"/>
                </a:solidFill>
              </a:rPr>
              <a:t>11 marzo </a:t>
            </a:r>
            <a:r>
              <a:rPr lang="it-IT" u="sng" dirty="0">
                <a:solidFill>
                  <a:schemeClr val="accent4">
                    <a:lumMod val="50000"/>
                  </a:schemeClr>
                </a:solidFill>
              </a:rPr>
              <a:t>2020 </a:t>
            </a:r>
            <a:br>
              <a:rPr lang="it-IT" dirty="0"/>
            </a:br>
            <a:r>
              <a:rPr lang="it-IT" i="1" dirty="0">
                <a:solidFill>
                  <a:srgbClr val="FFC000"/>
                </a:solidFill>
                <a:highlight>
                  <a:srgbClr val="FF0000"/>
                </a:highlight>
              </a:rPr>
              <a:t>rafforzamento delle misure di cautela</a:t>
            </a:r>
            <a:endParaRPr lang="it-IT" i="1" u="sng" dirty="0">
              <a:solidFill>
                <a:srgbClr val="FFC000"/>
              </a:solidFill>
              <a:highlight>
                <a:srgbClr val="FF0000"/>
              </a:highlight>
            </a:endParaRPr>
          </a:p>
        </p:txBody>
      </p:sp>
      <p:sp>
        <p:nvSpPr>
          <p:cNvPr id="8" name="Elaborazione alternativa 7">
            <a:extLst>
              <a:ext uri="{FF2B5EF4-FFF2-40B4-BE49-F238E27FC236}">
                <a16:creationId xmlns:a16="http://schemas.microsoft.com/office/drawing/2014/main" id="{79E35593-0EB0-4958-838C-A676B2258B6C}"/>
              </a:ext>
            </a:extLst>
          </p:cNvPr>
          <p:cNvSpPr/>
          <p:nvPr/>
        </p:nvSpPr>
        <p:spPr>
          <a:xfrm>
            <a:off x="1451579" y="1897229"/>
            <a:ext cx="9603275" cy="398710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ln w="0"/>
                <a:solidFill>
                  <a:schemeClr val="tx1"/>
                </a:solidFill>
                <a:effectLst>
                  <a:outerShdw blurRad="38100" dist="19050" dir="2700000" algn="tl" rotWithShape="0">
                    <a:schemeClr val="dk1">
                      <a:alpha val="40000"/>
                    </a:schemeClr>
                  </a:outerShdw>
                </a:effectLst>
              </a:rPr>
              <a:t>In relazione alle attività produttive il  D.P.C.M.  dell’11 marzo prevede il rafforzamento di misure di sicurezza a contenimento del rischio contagio ed in particolare, </a:t>
            </a:r>
            <a:r>
              <a:rPr lang="it-IT" b="1" dirty="0">
                <a:ln w="0"/>
                <a:solidFill>
                  <a:srgbClr val="FF0000"/>
                </a:solidFill>
                <a:effectLst>
                  <a:outerShdw blurRad="38100" dist="19050" dir="2700000" algn="tl" rotWithShape="0">
                    <a:schemeClr val="dk1">
                      <a:alpha val="40000"/>
                    </a:schemeClr>
                  </a:outerShdw>
                </a:effectLst>
              </a:rPr>
              <a:t>per le attività consentite</a:t>
            </a:r>
            <a:r>
              <a:rPr lang="it-IT" b="1" dirty="0">
                <a:ln w="0"/>
                <a:solidFill>
                  <a:schemeClr val="tx1"/>
                </a:solidFill>
                <a:effectLst>
                  <a:outerShdw blurRad="38100" dist="19050" dir="2700000" algn="tl" rotWithShape="0">
                    <a:schemeClr val="dk1">
                      <a:alpha val="40000"/>
                    </a:schemeClr>
                  </a:outerShdw>
                </a:effectLst>
              </a:rPr>
              <a:t>, che </a:t>
            </a:r>
          </a:p>
          <a:p>
            <a:pPr marL="285750" indent="-285750">
              <a:buFont typeface="Arial" panose="020B0604020202020204" pitchFamily="34" charset="0"/>
              <a:buChar char="•"/>
            </a:pPr>
            <a:r>
              <a:rPr lang="it-IT" sz="1600" dirty="0">
                <a:solidFill>
                  <a:schemeClr val="accent4">
                    <a:lumMod val="50000"/>
                  </a:schemeClr>
                </a:solidFill>
              </a:rPr>
              <a:t>sia attuato il massimo utilizzo da parte delle imprese di modalità di lavoro agile per le attività che possono essere svolte al proprio domicilio o in modalità a distanza;</a:t>
            </a:r>
          </a:p>
          <a:p>
            <a:pPr marL="285750" indent="-285750">
              <a:buFont typeface="Arial" panose="020B0604020202020204" pitchFamily="34" charset="0"/>
              <a:buChar char="•"/>
            </a:pPr>
            <a:r>
              <a:rPr lang="it-IT" sz="1600" dirty="0">
                <a:solidFill>
                  <a:schemeClr val="accent4">
                    <a:lumMod val="50000"/>
                  </a:schemeClr>
                </a:solidFill>
              </a:rPr>
              <a:t>siano incentivate le ferie e i congedi retribuiti per i dipendenti nonché gli altri strumenti previsti dalla contrattazione collettiva;</a:t>
            </a:r>
          </a:p>
          <a:p>
            <a:pPr marL="285750" indent="-285750">
              <a:buFont typeface="Arial" panose="020B0604020202020204" pitchFamily="34" charset="0"/>
              <a:buChar char="•"/>
            </a:pPr>
            <a:r>
              <a:rPr lang="it-IT" sz="1600" dirty="0">
                <a:solidFill>
                  <a:schemeClr val="accent4">
                    <a:lumMod val="50000"/>
                  </a:schemeClr>
                </a:solidFill>
              </a:rPr>
              <a:t>siano sospese le attività dei reparti aziendali non indispensabili alla produzione;</a:t>
            </a:r>
          </a:p>
          <a:p>
            <a:pPr marL="285750" indent="-285750">
              <a:buFont typeface="Arial" panose="020B0604020202020204" pitchFamily="34" charset="0"/>
              <a:buChar char="•"/>
            </a:pPr>
            <a:r>
              <a:rPr lang="it-IT" b="1" i="1" dirty="0">
                <a:solidFill>
                  <a:schemeClr val="accent5">
                    <a:lumMod val="75000"/>
                  </a:schemeClr>
                </a:solidFill>
                <a:highlight>
                  <a:srgbClr val="FFFF00"/>
                </a:highlight>
              </a:rPr>
              <a:t>assumano protocolli di sicurezza anti-contagio e, laddove non fosse possibile rispettare la distanza interpersonale di un metro come principale misura di contenimento, con adozione di strumenti di protezione individuale;</a:t>
            </a:r>
          </a:p>
          <a:p>
            <a:pPr marL="285750" indent="-285750">
              <a:buFont typeface="Arial" panose="020B0604020202020204" pitchFamily="34" charset="0"/>
              <a:buChar char="•"/>
            </a:pPr>
            <a:r>
              <a:rPr lang="it-IT" b="1" i="1" dirty="0">
                <a:solidFill>
                  <a:schemeClr val="accent5">
                    <a:lumMod val="75000"/>
                  </a:schemeClr>
                </a:solidFill>
                <a:highlight>
                  <a:srgbClr val="00FF00"/>
                </a:highlight>
              </a:rPr>
              <a:t>siano incentivate le operazioni di sanificazione dei luoghi di lavoro, anche utilizzando a tal fine forme di ammortizzatori sociali;  </a:t>
            </a:r>
          </a:p>
          <a:p>
            <a:pPr algn="ctr"/>
            <a:endParaRPr lang="it-IT" b="1" dirty="0">
              <a:ln w="0"/>
              <a:solidFill>
                <a:schemeClr val="tx1"/>
              </a:solidFill>
              <a:effectLst>
                <a:outerShdw blurRad="38100" dist="19050" dir="2700000" algn="tl" rotWithShape="0">
                  <a:schemeClr val="dk1">
                    <a:alpha val="40000"/>
                  </a:schemeClr>
                </a:outerShdw>
              </a:effectLst>
            </a:endParaRPr>
          </a:p>
        </p:txBody>
      </p:sp>
      <p:sp>
        <p:nvSpPr>
          <p:cNvPr id="7" name="Rettangolo con un angolo ritagliato 6">
            <a:extLst>
              <a:ext uri="{FF2B5EF4-FFF2-40B4-BE49-F238E27FC236}">
                <a16:creationId xmlns:a16="http://schemas.microsoft.com/office/drawing/2014/main" id="{BBDFED70-614B-4683-BF84-0773CE1CD7B7}"/>
              </a:ext>
            </a:extLst>
          </p:cNvPr>
          <p:cNvSpPr/>
          <p:nvPr/>
        </p:nvSpPr>
        <p:spPr>
          <a:xfrm>
            <a:off x="0" y="24136"/>
            <a:ext cx="3587262" cy="676547"/>
          </a:xfrm>
          <a:prstGeom prst="snip1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pic>
        <p:nvPicPr>
          <p:cNvPr id="9" name="Immagine 8">
            <a:extLst>
              <a:ext uri="{FF2B5EF4-FFF2-40B4-BE49-F238E27FC236}">
                <a16:creationId xmlns:a16="http://schemas.microsoft.com/office/drawing/2014/main" id="{88187FBA-2AB2-4C7C-B188-A97D91352AAB}"/>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0" name="Immagine 9">
            <a:extLst>
              <a:ext uri="{FF2B5EF4-FFF2-40B4-BE49-F238E27FC236}">
                <a16:creationId xmlns:a16="http://schemas.microsoft.com/office/drawing/2014/main" id="{608F90AE-B663-41C1-A882-27500EF7A622}"/>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1" name="Immagine 10">
            <a:extLst>
              <a:ext uri="{FF2B5EF4-FFF2-40B4-BE49-F238E27FC236}">
                <a16:creationId xmlns:a16="http://schemas.microsoft.com/office/drawing/2014/main" id="{BC0A38F8-734F-4E4F-BFC7-F1BBE2570F3E}"/>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759708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fontScale="90000"/>
          </a:bodyPr>
          <a:lstStyle/>
          <a:p>
            <a:r>
              <a:rPr lang="it-IT" dirty="0" err="1">
                <a:solidFill>
                  <a:schemeClr val="accent4">
                    <a:lumMod val="50000"/>
                  </a:schemeClr>
                </a:solidFill>
              </a:rPr>
              <a:t>D.p.c.m</a:t>
            </a:r>
            <a:r>
              <a:rPr lang="it-IT" dirty="0">
                <a:solidFill>
                  <a:schemeClr val="accent4">
                    <a:lumMod val="50000"/>
                  </a:schemeClr>
                </a:solidFill>
              </a:rPr>
              <a:t>. </a:t>
            </a:r>
            <a:r>
              <a:rPr lang="it-IT" u="sng" dirty="0">
                <a:solidFill>
                  <a:schemeClr val="accent1"/>
                </a:solidFill>
              </a:rPr>
              <a:t>22 marzo </a:t>
            </a:r>
            <a:r>
              <a:rPr lang="it-IT" u="sng" dirty="0">
                <a:solidFill>
                  <a:schemeClr val="accent4">
                    <a:lumMod val="50000"/>
                  </a:schemeClr>
                </a:solidFill>
              </a:rPr>
              <a:t>2020 </a:t>
            </a:r>
            <a:br>
              <a:rPr lang="it-IT" dirty="0"/>
            </a:br>
            <a:r>
              <a:rPr lang="it-IT" i="1" dirty="0">
                <a:highlight>
                  <a:srgbClr val="FFFF00"/>
                </a:highlight>
              </a:rPr>
              <a:t>Blocco attività produttive industriali e commerciali</a:t>
            </a:r>
            <a:endParaRPr lang="it-IT" i="1" u="sng" dirty="0">
              <a:solidFill>
                <a:srgbClr val="FFC000"/>
              </a:solidFill>
              <a:highlight>
                <a:srgbClr val="FFFF00"/>
              </a:highlight>
            </a:endParaRPr>
          </a:p>
        </p:txBody>
      </p:sp>
      <p:sp>
        <p:nvSpPr>
          <p:cNvPr id="7" name="Rettangolo con un angolo ritagliato 6">
            <a:extLst>
              <a:ext uri="{FF2B5EF4-FFF2-40B4-BE49-F238E27FC236}">
                <a16:creationId xmlns:a16="http://schemas.microsoft.com/office/drawing/2014/main" id="{BBDFED70-614B-4683-BF84-0773CE1CD7B7}"/>
              </a:ext>
            </a:extLst>
          </p:cNvPr>
          <p:cNvSpPr/>
          <p:nvPr/>
        </p:nvSpPr>
        <p:spPr>
          <a:xfrm>
            <a:off x="0" y="24136"/>
            <a:ext cx="3587262" cy="676547"/>
          </a:xfrm>
          <a:prstGeom prst="snip1Rect">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Ultime disposizioni amministrative </a:t>
            </a:r>
          </a:p>
        </p:txBody>
      </p:sp>
      <p:pic>
        <p:nvPicPr>
          <p:cNvPr id="9" name="Immagine 8">
            <a:extLst>
              <a:ext uri="{FF2B5EF4-FFF2-40B4-BE49-F238E27FC236}">
                <a16:creationId xmlns:a16="http://schemas.microsoft.com/office/drawing/2014/main" id="{88187FBA-2AB2-4C7C-B188-A97D91352AAB}"/>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0" name="Immagine 9">
            <a:extLst>
              <a:ext uri="{FF2B5EF4-FFF2-40B4-BE49-F238E27FC236}">
                <a16:creationId xmlns:a16="http://schemas.microsoft.com/office/drawing/2014/main" id="{608F90AE-B663-41C1-A882-27500EF7A622}"/>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1" name="Immagine 10">
            <a:extLst>
              <a:ext uri="{FF2B5EF4-FFF2-40B4-BE49-F238E27FC236}">
                <a16:creationId xmlns:a16="http://schemas.microsoft.com/office/drawing/2014/main" id="{BC0A38F8-734F-4E4F-BFC7-F1BBE2570F3E}"/>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4" name="Elaborazione alternativa 13">
            <a:extLst>
              <a:ext uri="{FF2B5EF4-FFF2-40B4-BE49-F238E27FC236}">
                <a16:creationId xmlns:a16="http://schemas.microsoft.com/office/drawing/2014/main" id="{F67AE669-A522-474F-9A26-23707D1B12EB}"/>
              </a:ext>
            </a:extLst>
          </p:cNvPr>
          <p:cNvSpPr/>
          <p:nvPr/>
        </p:nvSpPr>
        <p:spPr>
          <a:xfrm>
            <a:off x="620952" y="1909693"/>
            <a:ext cx="4034821" cy="395658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ln w="0"/>
                <a:solidFill>
                  <a:schemeClr val="tx1"/>
                </a:solidFill>
                <a:effectLst>
                  <a:outerShdw blurRad="38100" dist="19050" dir="2700000" algn="tl" rotWithShape="0">
                    <a:schemeClr val="dk1">
                      <a:alpha val="40000"/>
                    </a:schemeClr>
                  </a:outerShdw>
                </a:effectLst>
              </a:rPr>
              <a:t>Il Governo, in data </a:t>
            </a:r>
            <a:r>
              <a:rPr lang="it-IT" b="1" dirty="0">
                <a:ln w="0"/>
                <a:solidFill>
                  <a:srgbClr val="FF0000"/>
                </a:solidFill>
                <a:effectLst>
                  <a:outerShdw blurRad="38100" dist="19050" dir="2700000" algn="tl" rotWithShape="0">
                    <a:schemeClr val="dk1">
                      <a:alpha val="40000"/>
                    </a:schemeClr>
                  </a:outerShdw>
                </a:effectLst>
              </a:rPr>
              <a:t>22 marzo 2020, </a:t>
            </a:r>
            <a:r>
              <a:rPr lang="it-IT" b="1" dirty="0">
                <a:ln w="0"/>
                <a:solidFill>
                  <a:schemeClr val="tx1"/>
                </a:solidFill>
                <a:effectLst>
                  <a:outerShdw blurRad="38100" dist="19050" dir="2700000" algn="tl" rotWithShape="0">
                    <a:schemeClr val="dk1">
                      <a:alpha val="40000"/>
                    </a:schemeClr>
                  </a:outerShdw>
                </a:effectLst>
              </a:rPr>
              <a:t>ha emanato un </a:t>
            </a:r>
            <a:r>
              <a:rPr lang="it-IT" b="1" dirty="0">
                <a:ln w="0"/>
                <a:solidFill>
                  <a:srgbClr val="FF0000"/>
                </a:solidFill>
                <a:effectLst>
                  <a:outerShdw blurRad="38100" dist="19050" dir="2700000" algn="tl" rotWithShape="0">
                    <a:schemeClr val="dk1">
                      <a:alpha val="40000"/>
                    </a:schemeClr>
                  </a:outerShdw>
                </a:effectLst>
              </a:rPr>
              <a:t>più severo provvedimento </a:t>
            </a:r>
            <a:r>
              <a:rPr lang="it-IT" b="1" dirty="0">
                <a:ln w="0"/>
                <a:solidFill>
                  <a:schemeClr val="tx1"/>
                </a:solidFill>
                <a:effectLst>
                  <a:outerShdw blurRad="38100" dist="19050" dir="2700000" algn="tl" rotWithShape="0">
                    <a:schemeClr val="dk1">
                      <a:alpha val="40000"/>
                    </a:schemeClr>
                  </a:outerShdw>
                </a:effectLst>
              </a:rPr>
              <a:t>imponendo la </a:t>
            </a:r>
            <a:r>
              <a:rPr lang="it-IT" b="1" dirty="0">
                <a:ln w="0"/>
                <a:solidFill>
                  <a:srgbClr val="FF0000"/>
                </a:solidFill>
                <a:effectLst>
                  <a:outerShdw blurRad="38100" dist="19050" dir="2700000" algn="tl" rotWithShape="0">
                    <a:schemeClr val="dk1">
                      <a:alpha val="40000"/>
                    </a:schemeClr>
                  </a:outerShdw>
                </a:effectLst>
              </a:rPr>
              <a:t>chiusura </a:t>
            </a:r>
            <a:r>
              <a:rPr lang="it-IT" b="1" dirty="0">
                <a:ln w="0"/>
                <a:solidFill>
                  <a:schemeClr val="tx1"/>
                </a:solidFill>
                <a:effectLst>
                  <a:outerShdw blurRad="38100" dist="19050" dir="2700000" algn="tl" rotWithShape="0">
                    <a:schemeClr val="dk1">
                      <a:alpha val="40000"/>
                    </a:schemeClr>
                  </a:outerShdw>
                </a:effectLst>
              </a:rPr>
              <a:t>delle </a:t>
            </a:r>
            <a:r>
              <a:rPr lang="it-IT" b="1" dirty="0">
                <a:ln w="0"/>
                <a:solidFill>
                  <a:srgbClr val="FF0000"/>
                </a:solidFill>
                <a:effectLst>
                  <a:outerShdw blurRad="38100" dist="19050" dir="2700000" algn="tl" rotWithShape="0">
                    <a:schemeClr val="dk1">
                      <a:alpha val="40000"/>
                    </a:schemeClr>
                  </a:outerShdw>
                </a:effectLst>
              </a:rPr>
              <a:t>«attività produttive industriali e commerciali</a:t>
            </a:r>
            <a:r>
              <a:rPr lang="it-IT" b="1" dirty="0">
                <a:ln w="0"/>
                <a:solidFill>
                  <a:schemeClr val="tx1"/>
                </a:solidFill>
                <a:effectLst>
                  <a:outerShdw blurRad="38100" dist="19050" dir="2700000" algn="tl" rotWithShape="0">
                    <a:schemeClr val="dk1">
                      <a:alpha val="40000"/>
                    </a:schemeClr>
                  </a:outerShdw>
                </a:effectLst>
              </a:rPr>
              <a:t>» non essenziali.</a:t>
            </a:r>
          </a:p>
          <a:p>
            <a:pPr algn="ctr"/>
            <a:endParaRPr lang="it-IT" b="1" dirty="0">
              <a:ln w="0"/>
              <a:solidFill>
                <a:schemeClr val="tx1"/>
              </a:solidFill>
              <a:effectLst>
                <a:outerShdw blurRad="38100" dist="19050" dir="2700000" algn="tl" rotWithShape="0">
                  <a:schemeClr val="dk1">
                    <a:alpha val="40000"/>
                  </a:schemeClr>
                </a:outerShdw>
              </a:effectLst>
            </a:endParaRPr>
          </a:p>
          <a:p>
            <a:pPr algn="ctr"/>
            <a:r>
              <a:rPr lang="it-IT" b="1" dirty="0">
                <a:ln w="0"/>
                <a:solidFill>
                  <a:schemeClr val="tx1"/>
                </a:solidFill>
                <a:effectLst>
                  <a:outerShdw blurRad="38100" dist="19050" dir="2700000" algn="tl" rotWithShape="0">
                    <a:schemeClr val="dk1">
                      <a:alpha val="40000"/>
                    </a:schemeClr>
                  </a:outerShdw>
                </a:effectLst>
              </a:rPr>
              <a:t>Le infrazioni amministrative verranno accertate ai sensi della Legge 24 novembre 1981, n 689.</a:t>
            </a:r>
          </a:p>
        </p:txBody>
      </p:sp>
      <p:sp>
        <p:nvSpPr>
          <p:cNvPr id="15" name="Elaborazione alternativa 14">
            <a:extLst>
              <a:ext uri="{FF2B5EF4-FFF2-40B4-BE49-F238E27FC236}">
                <a16:creationId xmlns:a16="http://schemas.microsoft.com/office/drawing/2014/main" id="{75949AE6-2560-4BA8-9AAA-FE8E0B161955}"/>
              </a:ext>
            </a:extLst>
          </p:cNvPr>
          <p:cNvSpPr/>
          <p:nvPr/>
        </p:nvSpPr>
        <p:spPr>
          <a:xfrm>
            <a:off x="7230979" y="2043777"/>
            <a:ext cx="4144469" cy="138522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ln w="0"/>
                <a:solidFill>
                  <a:schemeClr val="tx1"/>
                </a:solidFill>
                <a:effectLst>
                  <a:outerShdw blurRad="38100" dist="19050" dir="2700000" algn="tl" rotWithShape="0">
                    <a:schemeClr val="dk1">
                      <a:alpha val="40000"/>
                    </a:schemeClr>
                  </a:outerShdw>
                </a:effectLst>
              </a:rPr>
              <a:t>Il D.L. 9 marzo 2020 n. 14 (art. 15, comma 1) prevede che il mancato rispetto di tali disposizioni comporta</a:t>
            </a:r>
          </a:p>
        </p:txBody>
      </p:sp>
      <p:pic>
        <p:nvPicPr>
          <p:cNvPr id="5" name="Immagine 4" descr="Immagine che contiene luce, traffico, rosso, esterni&#10;&#10;Descrizione generata automaticamente">
            <a:extLst>
              <a:ext uri="{FF2B5EF4-FFF2-40B4-BE49-F238E27FC236}">
                <a16:creationId xmlns:a16="http://schemas.microsoft.com/office/drawing/2014/main" id="{EC52C9EF-905A-45D3-847D-95D30ADEC4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987231" y="1993639"/>
            <a:ext cx="1912289" cy="2770089"/>
          </a:xfrm>
          <a:prstGeom prst="rect">
            <a:avLst/>
          </a:prstGeom>
          <a:effectLst>
            <a:outerShdw blurRad="647700" dist="50800" dir="5400000" sx="99000" sy="99000" algn="ctr" rotWithShape="0">
              <a:srgbClr val="000000"/>
            </a:outerShdw>
          </a:effectLst>
        </p:spPr>
      </p:pic>
      <p:sp>
        <p:nvSpPr>
          <p:cNvPr id="16" name="Elaborazione alternativa 15">
            <a:extLst>
              <a:ext uri="{FF2B5EF4-FFF2-40B4-BE49-F238E27FC236}">
                <a16:creationId xmlns:a16="http://schemas.microsoft.com/office/drawing/2014/main" id="{81C35747-245F-4122-873A-C55083135303}"/>
              </a:ext>
            </a:extLst>
          </p:cNvPr>
          <p:cNvSpPr/>
          <p:nvPr/>
        </p:nvSpPr>
        <p:spPr>
          <a:xfrm>
            <a:off x="7210924" y="3516704"/>
            <a:ext cx="4144469" cy="1251568"/>
          </a:xfrm>
          <a:prstGeom prst="flowChartAlternateProcess">
            <a:avLst/>
          </a:prstGeom>
          <a:solidFill>
            <a:schemeClr val="accent4">
              <a:lumMod val="20000"/>
              <a:lumOff val="80000"/>
            </a:schemeClr>
          </a:solidFill>
          <a:effectLst>
            <a:outerShdw blurRad="5588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ln w="0"/>
                <a:solidFill>
                  <a:schemeClr val="tx1"/>
                </a:solidFill>
                <a:effectLst>
                  <a:outerShdw blurRad="38100" dist="19050" dir="2700000" algn="tl" rotWithShape="0">
                    <a:schemeClr val="dk1">
                      <a:alpha val="40000"/>
                    </a:schemeClr>
                  </a:outerShdw>
                </a:effectLst>
                <a:highlight>
                  <a:srgbClr val="FFFF00"/>
                </a:highlight>
              </a:rPr>
              <a:t>Chiusura dell’esercizio o dell’attività da 5 a 30 giorni</a:t>
            </a:r>
          </a:p>
        </p:txBody>
      </p:sp>
      <p:sp>
        <p:nvSpPr>
          <p:cNvPr id="17" name="Elaborazione alternativa 16">
            <a:extLst>
              <a:ext uri="{FF2B5EF4-FFF2-40B4-BE49-F238E27FC236}">
                <a16:creationId xmlns:a16="http://schemas.microsoft.com/office/drawing/2014/main" id="{39C56F9B-3E30-4007-A97D-DA825587AA1F}"/>
              </a:ext>
            </a:extLst>
          </p:cNvPr>
          <p:cNvSpPr/>
          <p:nvPr/>
        </p:nvSpPr>
        <p:spPr>
          <a:xfrm>
            <a:off x="4972960" y="4874345"/>
            <a:ext cx="6382433" cy="104923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ln w="0"/>
                <a:solidFill>
                  <a:schemeClr val="tx1"/>
                </a:solidFill>
                <a:effectLst>
                  <a:outerShdw blurRad="38100" dist="19050" dir="2700000" algn="tl" rotWithShape="0">
                    <a:schemeClr val="dk1">
                      <a:alpha val="40000"/>
                    </a:schemeClr>
                  </a:outerShdw>
                </a:effectLst>
              </a:rPr>
              <a:t>La sanzione è irrogata dal Prefetto.</a:t>
            </a:r>
          </a:p>
          <a:p>
            <a:pPr algn="ctr"/>
            <a:r>
              <a:rPr lang="it-IT" b="1" dirty="0">
                <a:ln w="0"/>
                <a:solidFill>
                  <a:schemeClr val="tx1"/>
                </a:solidFill>
                <a:effectLst>
                  <a:outerShdw blurRad="38100" dist="19050" dir="2700000" algn="tl" rotWithShape="0">
                    <a:schemeClr val="dk1">
                      <a:alpha val="40000"/>
                    </a:schemeClr>
                  </a:outerShdw>
                </a:effectLst>
              </a:rPr>
              <a:t>I prefetti si avvalgono:  Forze di polizia, Vigili del Fuoco, Forze armate</a:t>
            </a:r>
          </a:p>
        </p:txBody>
      </p:sp>
      <p:sp>
        <p:nvSpPr>
          <p:cNvPr id="6" name="Freccia in giù 5">
            <a:extLst>
              <a:ext uri="{FF2B5EF4-FFF2-40B4-BE49-F238E27FC236}">
                <a16:creationId xmlns:a16="http://schemas.microsoft.com/office/drawing/2014/main" id="{63574855-165F-4C0D-9608-827452198AC0}"/>
              </a:ext>
            </a:extLst>
          </p:cNvPr>
          <p:cNvSpPr/>
          <p:nvPr/>
        </p:nvSpPr>
        <p:spPr>
          <a:xfrm>
            <a:off x="8900995" y="3288632"/>
            <a:ext cx="980942" cy="497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2322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a:bodyPr>
          <a:lstStyle/>
          <a:p>
            <a:r>
              <a:rPr lang="it-IT" dirty="0">
                <a:solidFill>
                  <a:schemeClr val="accent4">
                    <a:lumMod val="50000"/>
                  </a:schemeClr>
                </a:solidFill>
              </a:rPr>
              <a:t>Il </a:t>
            </a:r>
            <a:r>
              <a:rPr lang="it-IT" dirty="0" err="1">
                <a:solidFill>
                  <a:schemeClr val="accent4">
                    <a:lumMod val="50000"/>
                  </a:schemeClr>
                </a:solidFill>
              </a:rPr>
              <a:t>D.p.c.m</a:t>
            </a:r>
            <a:r>
              <a:rPr lang="it-IT" dirty="0">
                <a:solidFill>
                  <a:schemeClr val="accent4">
                    <a:lumMod val="50000"/>
                  </a:schemeClr>
                </a:solidFill>
              </a:rPr>
              <a:t>. </a:t>
            </a:r>
            <a:r>
              <a:rPr lang="it-IT" u="sng" dirty="0">
                <a:solidFill>
                  <a:schemeClr val="accent1"/>
                </a:solidFill>
              </a:rPr>
              <a:t>22 marzo </a:t>
            </a:r>
            <a:r>
              <a:rPr lang="it-IT" u="sng" dirty="0">
                <a:solidFill>
                  <a:schemeClr val="accent4">
                    <a:lumMod val="50000"/>
                  </a:schemeClr>
                </a:solidFill>
              </a:rPr>
              <a:t>2020 </a:t>
            </a:r>
            <a:br>
              <a:rPr lang="it-IT" dirty="0"/>
            </a:br>
            <a:r>
              <a:rPr lang="it-IT" i="1" dirty="0"/>
              <a:t>le attività produttive consentite </a:t>
            </a:r>
            <a:r>
              <a:rPr lang="it-IT" sz="1800" i="1" dirty="0"/>
              <a:t>(1 di 2)</a:t>
            </a:r>
            <a:endParaRPr lang="it-IT" sz="1800" i="1" u="sng" dirty="0">
              <a:solidFill>
                <a:srgbClr val="FFC000"/>
              </a:solidFill>
              <a:highlight>
                <a:srgbClr val="FF0000"/>
              </a:highlight>
            </a:endParaRPr>
          </a:p>
        </p:txBody>
      </p:sp>
      <p:sp>
        <p:nvSpPr>
          <p:cNvPr id="7" name="Rettangolo con un angolo ritagliato 6">
            <a:extLst>
              <a:ext uri="{FF2B5EF4-FFF2-40B4-BE49-F238E27FC236}">
                <a16:creationId xmlns:a16="http://schemas.microsoft.com/office/drawing/2014/main" id="{BBDFED70-614B-4683-BF84-0773CE1CD7B7}"/>
              </a:ext>
            </a:extLst>
          </p:cNvPr>
          <p:cNvSpPr/>
          <p:nvPr/>
        </p:nvSpPr>
        <p:spPr>
          <a:xfrm>
            <a:off x="0" y="24136"/>
            <a:ext cx="3587262" cy="676547"/>
          </a:xfrm>
          <a:prstGeom prst="snip1Rect">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Attività consentite</a:t>
            </a:r>
          </a:p>
        </p:txBody>
      </p:sp>
      <p:pic>
        <p:nvPicPr>
          <p:cNvPr id="9" name="Immagine 8">
            <a:extLst>
              <a:ext uri="{FF2B5EF4-FFF2-40B4-BE49-F238E27FC236}">
                <a16:creationId xmlns:a16="http://schemas.microsoft.com/office/drawing/2014/main" id="{88187FBA-2AB2-4C7C-B188-A97D91352AAB}"/>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0" name="Immagine 9">
            <a:extLst>
              <a:ext uri="{FF2B5EF4-FFF2-40B4-BE49-F238E27FC236}">
                <a16:creationId xmlns:a16="http://schemas.microsoft.com/office/drawing/2014/main" id="{608F90AE-B663-41C1-A882-27500EF7A622}"/>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1" name="Immagine 10">
            <a:extLst>
              <a:ext uri="{FF2B5EF4-FFF2-40B4-BE49-F238E27FC236}">
                <a16:creationId xmlns:a16="http://schemas.microsoft.com/office/drawing/2014/main" id="{BC0A38F8-734F-4E4F-BFC7-F1BBE2570F3E}"/>
              </a:ext>
            </a:extLst>
          </p:cNvPr>
          <p:cNvPicPr>
            <a:picLocks noChangeAspect="1"/>
          </p:cNvPicPr>
          <p:nvPr/>
        </p:nvPicPr>
        <p:blipFill>
          <a:blip r:embed="rId4"/>
          <a:stretch>
            <a:fillRect/>
          </a:stretch>
        </p:blipFill>
        <p:spPr>
          <a:xfrm>
            <a:off x="8900995" y="189390"/>
            <a:ext cx="1499916" cy="425106"/>
          </a:xfrm>
          <a:prstGeom prst="rect">
            <a:avLst/>
          </a:prstGeom>
        </p:spPr>
      </p:pic>
      <p:pic>
        <p:nvPicPr>
          <p:cNvPr id="14" name="Immagine 13">
            <a:extLst>
              <a:ext uri="{FF2B5EF4-FFF2-40B4-BE49-F238E27FC236}">
                <a16:creationId xmlns:a16="http://schemas.microsoft.com/office/drawing/2014/main" id="{6F95CDBB-4A11-4B0A-9059-975B1FDDAD28}"/>
              </a:ext>
            </a:extLst>
          </p:cNvPr>
          <p:cNvPicPr/>
          <p:nvPr/>
        </p:nvPicPr>
        <p:blipFill rotWithShape="1">
          <a:blip r:embed="rId5"/>
          <a:srcRect l="19518" t="19632" r="21028" b="5802"/>
          <a:stretch/>
        </p:blipFill>
        <p:spPr bwMode="auto">
          <a:xfrm>
            <a:off x="1438225" y="1993640"/>
            <a:ext cx="4657775" cy="4569990"/>
          </a:xfrm>
          <a:prstGeom prst="rect">
            <a:avLst/>
          </a:prstGeom>
          <a:ln>
            <a:noFill/>
          </a:ln>
          <a:extLst>
            <a:ext uri="{53640926-AAD7-44D8-BBD7-CCE9431645EC}">
              <a14:shadowObscured xmlns:a14="http://schemas.microsoft.com/office/drawing/2010/main"/>
            </a:ext>
          </a:extLst>
        </p:spPr>
      </p:pic>
      <p:pic>
        <p:nvPicPr>
          <p:cNvPr id="15" name="Immagine 14">
            <a:extLst>
              <a:ext uri="{FF2B5EF4-FFF2-40B4-BE49-F238E27FC236}">
                <a16:creationId xmlns:a16="http://schemas.microsoft.com/office/drawing/2014/main" id="{14D110A5-6EFB-4CDA-B347-5A32CBDB266C}"/>
              </a:ext>
            </a:extLst>
          </p:cNvPr>
          <p:cNvPicPr/>
          <p:nvPr/>
        </p:nvPicPr>
        <p:blipFill rotWithShape="1">
          <a:blip r:embed="rId6"/>
          <a:srcRect l="19514" t="15269" r="21046" b="13714"/>
          <a:stretch/>
        </p:blipFill>
        <p:spPr bwMode="auto">
          <a:xfrm>
            <a:off x="6201588" y="1957590"/>
            <a:ext cx="5646821" cy="4606040"/>
          </a:xfrm>
          <a:prstGeom prst="rect">
            <a:avLst/>
          </a:prstGeom>
          <a:ln>
            <a:noFill/>
          </a:ln>
          <a:extLst>
            <a:ext uri="{53640926-AAD7-44D8-BBD7-CCE9431645EC}">
              <a14:shadowObscured xmlns:a14="http://schemas.microsoft.com/office/drawing/2010/main"/>
            </a:ext>
          </a:extLst>
        </p:spPr>
      </p:pic>
      <p:pic>
        <p:nvPicPr>
          <p:cNvPr id="4" name="Immagine 3" descr="Immagine che contiene sedendo&#10;&#10;Descrizione generata automaticamente">
            <a:extLst>
              <a:ext uri="{FF2B5EF4-FFF2-40B4-BE49-F238E27FC236}">
                <a16:creationId xmlns:a16="http://schemas.microsoft.com/office/drawing/2014/main" id="{3566CC26-CE32-4366-BC15-EB84798AEF7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9266" y="1957590"/>
            <a:ext cx="1338959" cy="1575246"/>
          </a:xfrm>
          <a:prstGeom prst="rect">
            <a:avLst/>
          </a:prstGeom>
        </p:spPr>
      </p:pic>
    </p:spTree>
    <p:extLst>
      <p:ext uri="{BB962C8B-B14F-4D97-AF65-F5344CB8AC3E}">
        <p14:creationId xmlns:p14="http://schemas.microsoft.com/office/powerpoint/2010/main" val="31951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a:bodyPr>
          <a:lstStyle/>
          <a:p>
            <a:r>
              <a:rPr lang="it-IT" dirty="0">
                <a:solidFill>
                  <a:schemeClr val="accent4">
                    <a:lumMod val="50000"/>
                  </a:schemeClr>
                </a:solidFill>
              </a:rPr>
              <a:t>Il </a:t>
            </a:r>
            <a:r>
              <a:rPr lang="it-IT" dirty="0" err="1">
                <a:solidFill>
                  <a:schemeClr val="accent4">
                    <a:lumMod val="50000"/>
                  </a:schemeClr>
                </a:solidFill>
              </a:rPr>
              <a:t>D.p.c.m</a:t>
            </a:r>
            <a:r>
              <a:rPr lang="it-IT" dirty="0">
                <a:solidFill>
                  <a:schemeClr val="accent4">
                    <a:lumMod val="50000"/>
                  </a:schemeClr>
                </a:solidFill>
              </a:rPr>
              <a:t>. </a:t>
            </a:r>
            <a:r>
              <a:rPr lang="it-IT" u="sng" dirty="0">
                <a:solidFill>
                  <a:schemeClr val="accent1"/>
                </a:solidFill>
              </a:rPr>
              <a:t>22 marzo </a:t>
            </a:r>
            <a:r>
              <a:rPr lang="it-IT" u="sng" dirty="0">
                <a:solidFill>
                  <a:schemeClr val="accent4">
                    <a:lumMod val="50000"/>
                  </a:schemeClr>
                </a:solidFill>
              </a:rPr>
              <a:t>2020 </a:t>
            </a:r>
            <a:br>
              <a:rPr lang="it-IT" dirty="0"/>
            </a:br>
            <a:r>
              <a:rPr lang="it-IT" i="1" dirty="0"/>
              <a:t>le attività produttive consentite </a:t>
            </a:r>
            <a:r>
              <a:rPr lang="it-IT" sz="1800" i="1" dirty="0"/>
              <a:t>(2 di 2)</a:t>
            </a:r>
            <a:endParaRPr lang="it-IT" sz="1800" i="1" u="sng" dirty="0">
              <a:solidFill>
                <a:srgbClr val="FFC000"/>
              </a:solidFill>
              <a:highlight>
                <a:srgbClr val="FF0000"/>
              </a:highlight>
            </a:endParaRPr>
          </a:p>
        </p:txBody>
      </p:sp>
      <p:sp>
        <p:nvSpPr>
          <p:cNvPr id="7" name="Rettangolo con un angolo ritagliato 6">
            <a:extLst>
              <a:ext uri="{FF2B5EF4-FFF2-40B4-BE49-F238E27FC236}">
                <a16:creationId xmlns:a16="http://schemas.microsoft.com/office/drawing/2014/main" id="{BBDFED70-614B-4683-BF84-0773CE1CD7B7}"/>
              </a:ext>
            </a:extLst>
          </p:cNvPr>
          <p:cNvSpPr/>
          <p:nvPr/>
        </p:nvSpPr>
        <p:spPr>
          <a:xfrm>
            <a:off x="0" y="24136"/>
            <a:ext cx="3587262" cy="676547"/>
          </a:xfrm>
          <a:prstGeom prst="snip1Rect">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Attività consentite</a:t>
            </a:r>
          </a:p>
        </p:txBody>
      </p:sp>
      <p:pic>
        <p:nvPicPr>
          <p:cNvPr id="9" name="Immagine 8">
            <a:extLst>
              <a:ext uri="{FF2B5EF4-FFF2-40B4-BE49-F238E27FC236}">
                <a16:creationId xmlns:a16="http://schemas.microsoft.com/office/drawing/2014/main" id="{88187FBA-2AB2-4C7C-B188-A97D91352AAB}"/>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0" name="Immagine 9">
            <a:extLst>
              <a:ext uri="{FF2B5EF4-FFF2-40B4-BE49-F238E27FC236}">
                <a16:creationId xmlns:a16="http://schemas.microsoft.com/office/drawing/2014/main" id="{608F90AE-B663-41C1-A882-27500EF7A622}"/>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1" name="Immagine 10">
            <a:extLst>
              <a:ext uri="{FF2B5EF4-FFF2-40B4-BE49-F238E27FC236}">
                <a16:creationId xmlns:a16="http://schemas.microsoft.com/office/drawing/2014/main" id="{BC0A38F8-734F-4E4F-BFC7-F1BBE2570F3E}"/>
              </a:ext>
            </a:extLst>
          </p:cNvPr>
          <p:cNvPicPr>
            <a:picLocks noChangeAspect="1"/>
          </p:cNvPicPr>
          <p:nvPr/>
        </p:nvPicPr>
        <p:blipFill>
          <a:blip r:embed="rId4"/>
          <a:stretch>
            <a:fillRect/>
          </a:stretch>
        </p:blipFill>
        <p:spPr>
          <a:xfrm>
            <a:off x="8900995" y="189390"/>
            <a:ext cx="1499916" cy="425106"/>
          </a:xfrm>
          <a:prstGeom prst="rect">
            <a:avLst/>
          </a:prstGeom>
        </p:spPr>
      </p:pic>
      <p:pic>
        <p:nvPicPr>
          <p:cNvPr id="14" name="Immagine 13">
            <a:extLst>
              <a:ext uri="{FF2B5EF4-FFF2-40B4-BE49-F238E27FC236}">
                <a16:creationId xmlns:a16="http://schemas.microsoft.com/office/drawing/2014/main" id="{27F6A0EC-3193-4D8E-86CF-2C2289CBBDD7}"/>
              </a:ext>
            </a:extLst>
          </p:cNvPr>
          <p:cNvPicPr/>
          <p:nvPr/>
        </p:nvPicPr>
        <p:blipFill rotWithShape="1">
          <a:blip r:embed="rId5"/>
          <a:srcRect l="23093" t="19237" r="21925" b="7350"/>
          <a:stretch/>
        </p:blipFill>
        <p:spPr bwMode="auto">
          <a:xfrm>
            <a:off x="1468784" y="1951177"/>
            <a:ext cx="5181600" cy="4459252"/>
          </a:xfrm>
          <a:prstGeom prst="rect">
            <a:avLst/>
          </a:prstGeom>
          <a:ln>
            <a:noFill/>
          </a:ln>
          <a:extLst>
            <a:ext uri="{53640926-AAD7-44D8-BBD7-CCE9431645EC}">
              <a14:shadowObscured xmlns:a14="http://schemas.microsoft.com/office/drawing/2010/main"/>
            </a:ext>
          </a:extLst>
        </p:spPr>
      </p:pic>
      <p:pic>
        <p:nvPicPr>
          <p:cNvPr id="15" name="Immagine 14">
            <a:extLst>
              <a:ext uri="{FF2B5EF4-FFF2-40B4-BE49-F238E27FC236}">
                <a16:creationId xmlns:a16="http://schemas.microsoft.com/office/drawing/2014/main" id="{D6335F45-088D-4EDB-9E51-27D49855BBE7}"/>
              </a:ext>
            </a:extLst>
          </p:cNvPr>
          <p:cNvPicPr/>
          <p:nvPr/>
        </p:nvPicPr>
        <p:blipFill rotWithShape="1">
          <a:blip r:embed="rId6"/>
          <a:srcRect l="23528" t="13485" r="22062" b="13731"/>
          <a:stretch/>
        </p:blipFill>
        <p:spPr bwMode="auto">
          <a:xfrm>
            <a:off x="6719227" y="1911097"/>
            <a:ext cx="5181600" cy="4527040"/>
          </a:xfrm>
          <a:prstGeom prst="rect">
            <a:avLst/>
          </a:prstGeom>
          <a:ln>
            <a:noFill/>
          </a:ln>
          <a:extLst>
            <a:ext uri="{53640926-AAD7-44D8-BBD7-CCE9431645EC}">
              <a14:shadowObscured xmlns:a14="http://schemas.microsoft.com/office/drawing/2010/main"/>
            </a:ext>
          </a:extLst>
        </p:spPr>
      </p:pic>
      <p:pic>
        <p:nvPicPr>
          <p:cNvPr id="16" name="Immagine 15" descr="Immagine che contiene sedendo&#10;&#10;Descrizione generata automaticamente">
            <a:extLst>
              <a:ext uri="{FF2B5EF4-FFF2-40B4-BE49-F238E27FC236}">
                <a16:creationId xmlns:a16="http://schemas.microsoft.com/office/drawing/2014/main" id="{EE119FAA-1C93-46CB-82E4-15084CE4E51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9266" y="1957590"/>
            <a:ext cx="1338959" cy="1575246"/>
          </a:xfrm>
          <a:prstGeom prst="rect">
            <a:avLst/>
          </a:prstGeom>
        </p:spPr>
      </p:pic>
    </p:spTree>
    <p:extLst>
      <p:ext uri="{BB962C8B-B14F-4D97-AF65-F5344CB8AC3E}">
        <p14:creationId xmlns:p14="http://schemas.microsoft.com/office/powerpoint/2010/main" val="187543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fontScale="90000"/>
          </a:bodyPr>
          <a:lstStyle/>
          <a:p>
            <a:r>
              <a:rPr lang="it-IT" dirty="0">
                <a:solidFill>
                  <a:schemeClr val="accent4">
                    <a:lumMod val="50000"/>
                  </a:schemeClr>
                </a:solidFill>
              </a:rPr>
              <a:t>Il </a:t>
            </a:r>
            <a:r>
              <a:rPr lang="it-IT" dirty="0" err="1">
                <a:solidFill>
                  <a:schemeClr val="accent4">
                    <a:lumMod val="50000"/>
                  </a:schemeClr>
                </a:solidFill>
              </a:rPr>
              <a:t>D.p.c.m</a:t>
            </a:r>
            <a:r>
              <a:rPr lang="it-IT" dirty="0">
                <a:solidFill>
                  <a:schemeClr val="accent4">
                    <a:lumMod val="50000"/>
                  </a:schemeClr>
                </a:solidFill>
              </a:rPr>
              <a:t>. </a:t>
            </a:r>
            <a:r>
              <a:rPr lang="it-IT" u="sng" dirty="0">
                <a:solidFill>
                  <a:schemeClr val="accent1"/>
                </a:solidFill>
              </a:rPr>
              <a:t>22 marzo </a:t>
            </a:r>
            <a:r>
              <a:rPr lang="it-IT" u="sng" dirty="0">
                <a:solidFill>
                  <a:schemeClr val="accent4">
                    <a:lumMod val="50000"/>
                  </a:schemeClr>
                </a:solidFill>
              </a:rPr>
              <a:t>2020 </a:t>
            </a:r>
            <a:br>
              <a:rPr lang="it-IT" dirty="0"/>
            </a:br>
            <a:r>
              <a:rPr lang="it-IT" i="1" dirty="0">
                <a:highlight>
                  <a:srgbClr val="FFFF00"/>
                </a:highlight>
              </a:rPr>
              <a:t>Blocco attività produttive industriali e commerciali</a:t>
            </a:r>
            <a:endParaRPr lang="it-IT" i="1" u="sng" dirty="0">
              <a:solidFill>
                <a:srgbClr val="FFC000"/>
              </a:solidFill>
              <a:highlight>
                <a:srgbClr val="FFFF00"/>
              </a:highlight>
            </a:endParaRPr>
          </a:p>
        </p:txBody>
      </p:sp>
      <p:sp>
        <p:nvSpPr>
          <p:cNvPr id="7" name="Rettangolo con un angolo ritagliato 6">
            <a:extLst>
              <a:ext uri="{FF2B5EF4-FFF2-40B4-BE49-F238E27FC236}">
                <a16:creationId xmlns:a16="http://schemas.microsoft.com/office/drawing/2014/main" id="{BBDFED70-614B-4683-BF84-0773CE1CD7B7}"/>
              </a:ext>
            </a:extLst>
          </p:cNvPr>
          <p:cNvSpPr/>
          <p:nvPr/>
        </p:nvSpPr>
        <p:spPr>
          <a:xfrm>
            <a:off x="0" y="24136"/>
            <a:ext cx="3587262" cy="676547"/>
          </a:xfrm>
          <a:prstGeom prst="snip1Rect">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Ultime disposizioni amministrative </a:t>
            </a:r>
          </a:p>
        </p:txBody>
      </p:sp>
      <p:pic>
        <p:nvPicPr>
          <p:cNvPr id="9" name="Immagine 8">
            <a:extLst>
              <a:ext uri="{FF2B5EF4-FFF2-40B4-BE49-F238E27FC236}">
                <a16:creationId xmlns:a16="http://schemas.microsoft.com/office/drawing/2014/main" id="{88187FBA-2AB2-4C7C-B188-A97D91352AAB}"/>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0" name="Immagine 9">
            <a:extLst>
              <a:ext uri="{FF2B5EF4-FFF2-40B4-BE49-F238E27FC236}">
                <a16:creationId xmlns:a16="http://schemas.microsoft.com/office/drawing/2014/main" id="{608F90AE-B663-41C1-A882-27500EF7A622}"/>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1" name="Immagine 10">
            <a:extLst>
              <a:ext uri="{FF2B5EF4-FFF2-40B4-BE49-F238E27FC236}">
                <a16:creationId xmlns:a16="http://schemas.microsoft.com/office/drawing/2014/main" id="{BC0A38F8-734F-4E4F-BFC7-F1BBE2570F3E}"/>
              </a:ext>
            </a:extLst>
          </p:cNvPr>
          <p:cNvPicPr>
            <a:picLocks noChangeAspect="1"/>
          </p:cNvPicPr>
          <p:nvPr/>
        </p:nvPicPr>
        <p:blipFill>
          <a:blip r:embed="rId4"/>
          <a:stretch>
            <a:fillRect/>
          </a:stretch>
        </p:blipFill>
        <p:spPr>
          <a:xfrm>
            <a:off x="8900995" y="189390"/>
            <a:ext cx="1499916" cy="425106"/>
          </a:xfrm>
          <a:prstGeom prst="rect">
            <a:avLst/>
          </a:prstGeom>
        </p:spPr>
      </p:pic>
      <p:pic>
        <p:nvPicPr>
          <p:cNvPr id="5" name="Immagine 4" descr="Immagine che contiene luce, traffico, rosso, esterni&#10;&#10;Descrizione generata automaticamente">
            <a:extLst>
              <a:ext uri="{FF2B5EF4-FFF2-40B4-BE49-F238E27FC236}">
                <a16:creationId xmlns:a16="http://schemas.microsoft.com/office/drawing/2014/main" id="{EC52C9EF-905A-45D3-847D-95D30ADEC4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81415" y="2152239"/>
            <a:ext cx="1912289" cy="2770089"/>
          </a:xfrm>
          <a:prstGeom prst="rect">
            <a:avLst/>
          </a:prstGeom>
          <a:effectLst>
            <a:outerShdw blurRad="647700" dist="50800" dir="5400000" sx="99000" sy="99000" algn="ctr" rotWithShape="0">
              <a:srgbClr val="000000"/>
            </a:outerShdw>
          </a:effectLst>
        </p:spPr>
      </p:pic>
      <p:sp>
        <p:nvSpPr>
          <p:cNvPr id="16" name="Elaborazione alternativa 15">
            <a:extLst>
              <a:ext uri="{FF2B5EF4-FFF2-40B4-BE49-F238E27FC236}">
                <a16:creationId xmlns:a16="http://schemas.microsoft.com/office/drawing/2014/main" id="{81C35747-245F-4122-873A-C55083135303}"/>
              </a:ext>
            </a:extLst>
          </p:cNvPr>
          <p:cNvSpPr/>
          <p:nvPr/>
        </p:nvSpPr>
        <p:spPr>
          <a:xfrm>
            <a:off x="3587262" y="1975633"/>
            <a:ext cx="7523323" cy="1049235"/>
          </a:xfrm>
          <a:prstGeom prst="flowChartAlternateProcess">
            <a:avLst/>
          </a:prstGeom>
          <a:solidFill>
            <a:schemeClr val="accent4">
              <a:lumMod val="20000"/>
              <a:lumOff val="80000"/>
            </a:schemeClr>
          </a:solidFill>
          <a:effectLst>
            <a:outerShdw blurRad="5588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ln w="0"/>
                <a:solidFill>
                  <a:schemeClr val="tx1"/>
                </a:solidFill>
                <a:effectLst>
                  <a:outerShdw blurRad="38100" dist="19050" dir="2700000" algn="tl" rotWithShape="0">
                    <a:schemeClr val="dk1">
                      <a:alpha val="40000"/>
                    </a:schemeClr>
                  </a:outerShdw>
                </a:effectLst>
                <a:highlight>
                  <a:srgbClr val="FFFF00"/>
                </a:highlight>
              </a:rPr>
              <a:t>Chiusura dell’esercizio o dell’attività da 5 a 30 giorni</a:t>
            </a:r>
          </a:p>
        </p:txBody>
      </p:sp>
      <p:sp>
        <p:nvSpPr>
          <p:cNvPr id="13" name="Elaborazione alternativa 12">
            <a:extLst>
              <a:ext uri="{FF2B5EF4-FFF2-40B4-BE49-F238E27FC236}">
                <a16:creationId xmlns:a16="http://schemas.microsoft.com/office/drawing/2014/main" id="{9199E5A7-8DD1-47F0-BEAC-8F8FFC966100}"/>
              </a:ext>
            </a:extLst>
          </p:cNvPr>
          <p:cNvSpPr/>
          <p:nvPr/>
        </p:nvSpPr>
        <p:spPr>
          <a:xfrm>
            <a:off x="3176337" y="3024868"/>
            <a:ext cx="8839199" cy="3263636"/>
          </a:xfrm>
          <a:prstGeom prst="flowChartAlternateProcess">
            <a:avLst/>
          </a:prstGeom>
          <a:solidFill>
            <a:schemeClr val="accent4">
              <a:lumMod val="20000"/>
              <a:lumOff val="80000"/>
            </a:schemeClr>
          </a:solidFill>
          <a:effectLst>
            <a:outerShdw blurRad="5588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b="1" dirty="0">
                <a:ln w="0"/>
                <a:solidFill>
                  <a:schemeClr val="tx1"/>
                </a:solidFill>
                <a:effectLst>
                  <a:outerShdw blurRad="38100" dist="19050" dir="2700000" algn="tl" rotWithShape="0">
                    <a:schemeClr val="dk1">
                      <a:alpha val="40000"/>
                    </a:schemeClr>
                  </a:outerShdw>
                </a:effectLst>
                <a:highlight>
                  <a:srgbClr val="C0C0C0"/>
                </a:highlight>
              </a:rPr>
              <a:t>Le imprese che non rientrano nell’elenco precedente hanno </a:t>
            </a:r>
            <a:r>
              <a:rPr lang="it-IT" b="1" dirty="0">
                <a:ln w="0"/>
                <a:solidFill>
                  <a:srgbClr val="FF0000"/>
                </a:solidFill>
                <a:effectLst>
                  <a:outerShdw blurRad="38100" dist="19050" dir="2700000" algn="tl" rotWithShape="0">
                    <a:schemeClr val="dk1">
                      <a:alpha val="40000"/>
                    </a:schemeClr>
                  </a:outerShdw>
                </a:effectLst>
                <a:highlight>
                  <a:srgbClr val="C0C0C0"/>
                </a:highlight>
              </a:rPr>
              <a:t>3 giorni di tempo </a:t>
            </a:r>
            <a:r>
              <a:rPr lang="it-IT" b="1" dirty="0">
                <a:ln w="0"/>
                <a:solidFill>
                  <a:schemeClr val="tx1"/>
                </a:solidFill>
                <a:effectLst>
                  <a:outerShdw blurRad="38100" dist="19050" dir="2700000" algn="tl" rotWithShape="0">
                    <a:schemeClr val="dk1">
                      <a:alpha val="40000"/>
                    </a:schemeClr>
                  </a:outerShdw>
                </a:effectLst>
                <a:highlight>
                  <a:srgbClr val="C0C0C0"/>
                </a:highlight>
              </a:rPr>
              <a:t>per potersi adeguare.</a:t>
            </a:r>
          </a:p>
          <a:p>
            <a:pPr algn="ctr"/>
            <a:endParaRPr lang="it-IT" b="1" dirty="0">
              <a:ln w="0"/>
              <a:solidFill>
                <a:schemeClr val="tx1"/>
              </a:solidFill>
              <a:effectLst>
                <a:outerShdw blurRad="38100" dist="19050" dir="2700000" algn="tl" rotWithShape="0">
                  <a:schemeClr val="dk1">
                    <a:alpha val="40000"/>
                  </a:schemeClr>
                </a:outerShdw>
              </a:effectLst>
              <a:highlight>
                <a:srgbClr val="FFFF00"/>
              </a:highlight>
            </a:endParaRPr>
          </a:p>
          <a:p>
            <a:pPr algn="ctr"/>
            <a:r>
              <a:rPr lang="it-IT" b="1" dirty="0">
                <a:ln w="0"/>
                <a:solidFill>
                  <a:schemeClr val="tx1"/>
                </a:solidFill>
                <a:effectLst>
                  <a:outerShdw blurRad="38100" dist="19050" dir="2700000" algn="tl" rotWithShape="0">
                    <a:schemeClr val="dk1">
                      <a:alpha val="40000"/>
                    </a:schemeClr>
                  </a:outerShdw>
                </a:effectLst>
                <a:highlight>
                  <a:srgbClr val="FFFF00"/>
                </a:highlight>
              </a:rPr>
              <a:t>Il quarto comma dell’art. 1 prevede che le stesse </a:t>
            </a:r>
            <a:r>
              <a:rPr lang="it-IT" b="1" i="1" dirty="0">
                <a:ln w="0"/>
                <a:solidFill>
                  <a:srgbClr val="FF0000"/>
                </a:solidFill>
                <a:effectLst>
                  <a:outerShdw blurRad="38100" dist="19050" dir="2700000" algn="tl" rotWithShape="0">
                    <a:schemeClr val="dk1">
                      <a:alpha val="40000"/>
                    </a:schemeClr>
                  </a:outerShdw>
                </a:effectLst>
                <a:highlight>
                  <a:srgbClr val="FFFF00"/>
                </a:highlight>
              </a:rPr>
              <a:t>entro il 25 marzo</a:t>
            </a:r>
          </a:p>
          <a:p>
            <a:pPr algn="ctr"/>
            <a:endParaRPr lang="it-IT" b="1" dirty="0">
              <a:ln w="0"/>
              <a:solidFill>
                <a:schemeClr val="tx1"/>
              </a:solidFill>
              <a:effectLst>
                <a:outerShdw blurRad="38100" dist="19050" dir="2700000" algn="tl" rotWithShape="0">
                  <a:schemeClr val="dk1">
                    <a:alpha val="40000"/>
                  </a:schemeClr>
                </a:outerShdw>
              </a:effectLst>
              <a:highlight>
                <a:srgbClr val="FFFF00"/>
              </a:highlight>
            </a:endParaRPr>
          </a:p>
          <a:p>
            <a:pPr marL="342900" indent="-342900" algn="ctr">
              <a:buFont typeface="+mj-lt"/>
              <a:buAutoNum type="arabicPeriod"/>
            </a:pPr>
            <a:r>
              <a:rPr lang="it-IT" sz="2600" b="1" dirty="0">
                <a:ln w="0"/>
                <a:solidFill>
                  <a:schemeClr val="tx1"/>
                </a:solidFill>
                <a:effectLst>
                  <a:outerShdw blurRad="38100" dist="19050" dir="2700000" algn="tl" rotWithShape="0">
                    <a:schemeClr val="dk1">
                      <a:alpha val="40000"/>
                    </a:schemeClr>
                  </a:outerShdw>
                </a:effectLst>
                <a:highlight>
                  <a:srgbClr val="FFFF00"/>
                </a:highlight>
              </a:rPr>
              <a:t>Possono completare le attività necessarie alla sospensione;</a:t>
            </a:r>
          </a:p>
          <a:p>
            <a:pPr marL="342900" indent="-342900" algn="ctr">
              <a:buFont typeface="+mj-lt"/>
              <a:buAutoNum type="arabicPeriod"/>
            </a:pPr>
            <a:endParaRPr lang="it-IT" sz="2600" b="1" dirty="0">
              <a:ln w="0"/>
              <a:solidFill>
                <a:schemeClr val="tx1"/>
              </a:solidFill>
              <a:effectLst>
                <a:outerShdw blurRad="38100" dist="19050" dir="2700000" algn="tl" rotWithShape="0">
                  <a:schemeClr val="dk1">
                    <a:alpha val="40000"/>
                  </a:schemeClr>
                </a:outerShdw>
              </a:effectLst>
              <a:highlight>
                <a:srgbClr val="FFFF00"/>
              </a:highlight>
            </a:endParaRPr>
          </a:p>
          <a:p>
            <a:pPr marL="342900" indent="-342900" algn="ctr">
              <a:buFont typeface="+mj-lt"/>
              <a:buAutoNum type="arabicPeriod"/>
            </a:pPr>
            <a:r>
              <a:rPr lang="it-IT" sz="2600" b="1" dirty="0">
                <a:ln w="0"/>
                <a:solidFill>
                  <a:schemeClr val="tx1"/>
                </a:solidFill>
                <a:effectLst>
                  <a:outerShdw blurRad="38100" dist="19050" dir="2700000" algn="tl" rotWithShape="0">
                    <a:schemeClr val="dk1">
                      <a:alpha val="40000"/>
                    </a:schemeClr>
                  </a:outerShdw>
                </a:effectLst>
                <a:highlight>
                  <a:srgbClr val="FFFF00"/>
                </a:highlight>
              </a:rPr>
              <a:t>Spedire la merce in giacenza.</a:t>
            </a:r>
          </a:p>
        </p:txBody>
      </p:sp>
      <p:sp>
        <p:nvSpPr>
          <p:cNvPr id="3" name="Freccia in giù 2">
            <a:extLst>
              <a:ext uri="{FF2B5EF4-FFF2-40B4-BE49-F238E27FC236}">
                <a16:creationId xmlns:a16="http://schemas.microsoft.com/office/drawing/2014/main" id="{31037C9A-43C6-4A19-B8F4-C4F74C864645}"/>
              </a:ext>
            </a:extLst>
          </p:cNvPr>
          <p:cNvSpPr/>
          <p:nvPr/>
        </p:nvSpPr>
        <p:spPr>
          <a:xfrm>
            <a:off x="10135867" y="3537283"/>
            <a:ext cx="489623" cy="411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058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a:xfrm>
            <a:off x="1451578" y="1335828"/>
            <a:ext cx="9603275" cy="1049235"/>
          </a:xfrm>
        </p:spPr>
        <p:txBody>
          <a:bodyPr/>
          <a:lstStyle/>
          <a:p>
            <a:r>
              <a:rPr lang="it-IT" dirty="0"/>
              <a:t>Misure attualmente previste</a:t>
            </a:r>
            <a:br>
              <a:rPr lang="it-IT" dirty="0"/>
            </a:br>
            <a:endParaRPr lang="it-IT" dirty="0"/>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4"/>
            <a:ext cx="9603275" cy="671195"/>
          </a:xfrm>
        </p:spPr>
        <p:txBody>
          <a:bodyPr>
            <a:normAutofit fontScale="85000" lnSpcReduction="10000"/>
          </a:bodyPr>
          <a:lstStyle/>
          <a:p>
            <a:pPr marL="0" indent="0" algn="ctr">
              <a:buNone/>
            </a:pPr>
            <a:r>
              <a:rPr lang="it-IT" dirty="0"/>
              <a:t>Le Disposizioni del D. L. 6/2020 come parzialmente sostituito dal D.L: 19/2020 e dei </a:t>
            </a:r>
            <a:r>
              <a:rPr lang="it-IT" b="1" dirty="0"/>
              <a:t>D.P.M.C. successivi emanati nell’ambito dell’emergenza sanitaria </a:t>
            </a:r>
            <a:r>
              <a:rPr lang="it-IT" dirty="0"/>
              <a:t>sono presidiate anche da </a:t>
            </a:r>
            <a:r>
              <a:rPr lang="it-IT" b="1" dirty="0"/>
              <a:t>SANZIONI PENALI</a:t>
            </a:r>
            <a:r>
              <a:rPr lang="it-IT" dirty="0"/>
              <a:t> </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Ovale 9">
            <a:extLst>
              <a:ext uri="{FF2B5EF4-FFF2-40B4-BE49-F238E27FC236}">
                <a16:creationId xmlns:a16="http://schemas.microsoft.com/office/drawing/2014/main" id="{727373BA-BBF3-4996-A03A-B366A48D0663}"/>
              </a:ext>
            </a:extLst>
          </p:cNvPr>
          <p:cNvSpPr/>
          <p:nvPr/>
        </p:nvSpPr>
        <p:spPr>
          <a:xfrm>
            <a:off x="7184158" y="3255075"/>
            <a:ext cx="3441332" cy="1871133"/>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rPr>
              <a:t>Artt. 495 </a:t>
            </a:r>
          </a:p>
          <a:p>
            <a:pPr algn="ctr"/>
            <a:r>
              <a:rPr lang="it-IT" sz="1600" b="1" dirty="0">
                <a:solidFill>
                  <a:schemeClr val="tx1"/>
                </a:solidFill>
              </a:rPr>
              <a:t>e 496 c.p.</a:t>
            </a:r>
          </a:p>
          <a:p>
            <a:pPr algn="ctr"/>
            <a:endParaRPr lang="it-IT" sz="1600" b="1" dirty="0">
              <a:solidFill>
                <a:schemeClr val="tx1"/>
              </a:solidFill>
            </a:endParaRPr>
          </a:p>
          <a:p>
            <a:pPr algn="ctr"/>
            <a:r>
              <a:rPr lang="it-IT" sz="1600" b="1" dirty="0">
                <a:solidFill>
                  <a:schemeClr val="tx1"/>
                </a:solidFill>
              </a:rPr>
              <a:t>False dichiarazioni del privato (in autocertificazione)</a:t>
            </a:r>
          </a:p>
        </p:txBody>
      </p:sp>
      <p:pic>
        <p:nvPicPr>
          <p:cNvPr id="9" name="Immagine 8">
            <a:extLst>
              <a:ext uri="{FF2B5EF4-FFF2-40B4-BE49-F238E27FC236}">
                <a16:creationId xmlns:a16="http://schemas.microsoft.com/office/drawing/2014/main" id="{42AA4007-BEFE-459E-A107-F8844E0068E1}"/>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C05990CC-7431-4CBF-A940-A7F6DC33B994}"/>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6740550B-EF68-4080-AA97-C12F5E3CA45E}"/>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3" name="Ovale 12">
            <a:extLst>
              <a:ext uri="{FF2B5EF4-FFF2-40B4-BE49-F238E27FC236}">
                <a16:creationId xmlns:a16="http://schemas.microsoft.com/office/drawing/2014/main" id="{E305CE1C-2204-4D08-BBC7-1BE30929E865}"/>
              </a:ext>
            </a:extLst>
          </p:cNvPr>
          <p:cNvSpPr/>
          <p:nvPr/>
        </p:nvSpPr>
        <p:spPr>
          <a:xfrm>
            <a:off x="1250986" y="3255075"/>
            <a:ext cx="5742483" cy="1871133"/>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highlight>
                  <a:srgbClr val="00FF00"/>
                </a:highlight>
              </a:rPr>
              <a:t>Art. 260 T.U. Leggi sanitarie</a:t>
            </a:r>
            <a:r>
              <a:rPr lang="it-IT" b="1" dirty="0">
                <a:solidFill>
                  <a:schemeClr val="tx1"/>
                </a:solidFill>
              </a:rPr>
              <a:t>.</a:t>
            </a:r>
          </a:p>
          <a:p>
            <a:pPr algn="ctr"/>
            <a:endParaRPr lang="it-IT" b="1" dirty="0">
              <a:solidFill>
                <a:schemeClr val="tx1"/>
              </a:solidFill>
            </a:endParaRPr>
          </a:p>
          <a:p>
            <a:pPr algn="ctr"/>
            <a:r>
              <a:rPr lang="it-IT" b="1" dirty="0">
                <a:solidFill>
                  <a:schemeClr val="tx1"/>
                </a:solidFill>
              </a:rPr>
              <a:t>Inosservanza degli ordini impartiti per impedire la diffusione di malattie</a:t>
            </a:r>
          </a:p>
        </p:txBody>
      </p:sp>
    </p:spTree>
    <p:extLst>
      <p:ext uri="{BB962C8B-B14F-4D97-AF65-F5344CB8AC3E}">
        <p14:creationId xmlns:p14="http://schemas.microsoft.com/office/powerpoint/2010/main" val="90389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fontScale="90000"/>
          </a:bodyPr>
          <a:lstStyle/>
          <a:p>
            <a:r>
              <a:rPr lang="it-IT" dirty="0"/>
              <a:t>Misure attualmente applicabili</a:t>
            </a:r>
            <a:br>
              <a:rPr lang="it-IT" dirty="0"/>
            </a:br>
            <a:r>
              <a:rPr lang="it-IT" sz="2700" b="1" i="1" dirty="0">
                <a:solidFill>
                  <a:srgbClr val="00B050"/>
                </a:solidFill>
              </a:rPr>
              <a:t>Art. 260 T.U. leggi sanitarie modificato con </a:t>
            </a:r>
            <a:r>
              <a:rPr lang="it-IT" sz="2700" b="1" i="1" dirty="0" err="1">
                <a:solidFill>
                  <a:srgbClr val="00B050"/>
                </a:solidFill>
              </a:rPr>
              <a:t>d.l.</a:t>
            </a:r>
            <a:r>
              <a:rPr lang="it-IT" sz="2700" b="1" i="1" dirty="0">
                <a:solidFill>
                  <a:srgbClr val="00B050"/>
                </a:solidFill>
              </a:rPr>
              <a:t> 19/2020</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2075050"/>
            <a:ext cx="9603275" cy="671195"/>
          </a:xfrm>
        </p:spPr>
        <p:txBody>
          <a:bodyPr/>
          <a:lstStyle/>
          <a:p>
            <a:pPr marL="0" indent="0">
              <a:buNone/>
            </a:pPr>
            <a:r>
              <a:rPr lang="it-IT" b="1" i="1" dirty="0"/>
              <a:t>Profili SOSTANZIALI</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pic>
        <p:nvPicPr>
          <p:cNvPr id="10" name="Immagine 9">
            <a:extLst>
              <a:ext uri="{FF2B5EF4-FFF2-40B4-BE49-F238E27FC236}">
                <a16:creationId xmlns:a16="http://schemas.microsoft.com/office/drawing/2014/main" id="{04B75431-FD8A-4D47-AC0A-E19EAEB89984}"/>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6DA02125-CCE8-4364-8B3E-A48B1039DD60}"/>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3280C64F-6086-4A8C-8053-A339200B55B7}"/>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3" name="Ovale 12">
            <a:extLst>
              <a:ext uri="{FF2B5EF4-FFF2-40B4-BE49-F238E27FC236}">
                <a16:creationId xmlns:a16="http://schemas.microsoft.com/office/drawing/2014/main" id="{5841D70A-D0AA-4F05-B5B8-A2B98A3E0766}"/>
              </a:ext>
            </a:extLst>
          </p:cNvPr>
          <p:cNvSpPr/>
          <p:nvPr/>
        </p:nvSpPr>
        <p:spPr>
          <a:xfrm>
            <a:off x="433694" y="2600021"/>
            <a:ext cx="5022962" cy="1871133"/>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Art. 260 </a:t>
            </a:r>
          </a:p>
          <a:p>
            <a:pPr algn="ctr"/>
            <a:r>
              <a:rPr lang="it-IT" b="1" dirty="0">
                <a:solidFill>
                  <a:schemeClr val="tx1"/>
                </a:solidFill>
              </a:rPr>
              <a:t>T.U. Leggi sanitarie</a:t>
            </a:r>
          </a:p>
          <a:p>
            <a:pPr algn="ctr"/>
            <a:r>
              <a:rPr lang="it-IT" b="1" dirty="0">
                <a:solidFill>
                  <a:schemeClr val="tx1"/>
                </a:solidFill>
              </a:rPr>
              <a:t>(R.D. 1265/1934)</a:t>
            </a:r>
          </a:p>
          <a:p>
            <a:pPr algn="ctr"/>
            <a:r>
              <a:rPr lang="it-IT" b="1" dirty="0">
                <a:solidFill>
                  <a:schemeClr val="tx1"/>
                </a:solidFill>
              </a:rPr>
              <a:t>Inosservanza degli ordini impartiti per impedire la diffusione di malattie</a:t>
            </a:r>
          </a:p>
        </p:txBody>
      </p:sp>
      <p:sp>
        <p:nvSpPr>
          <p:cNvPr id="14" name="Segnaposto contenuto 2">
            <a:extLst>
              <a:ext uri="{FF2B5EF4-FFF2-40B4-BE49-F238E27FC236}">
                <a16:creationId xmlns:a16="http://schemas.microsoft.com/office/drawing/2014/main" id="{BAEEFB8C-CC8C-48C7-9F1A-B498EEDDBE04}"/>
              </a:ext>
            </a:extLst>
          </p:cNvPr>
          <p:cNvSpPr txBox="1">
            <a:spLocks/>
          </p:cNvSpPr>
          <p:nvPr/>
        </p:nvSpPr>
        <p:spPr>
          <a:xfrm>
            <a:off x="5534493" y="2229853"/>
            <a:ext cx="5918792" cy="368968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it-IT" dirty="0"/>
              <a:t>«</a:t>
            </a:r>
            <a:r>
              <a:rPr lang="it-IT" sz="2600" i="1" dirty="0"/>
              <a:t>Chiunque non osserva un ordine legalmente dato per impedire l'invasione o la diffusione di una malattia infettiva dell'uomo è punito con l'arresto </a:t>
            </a:r>
            <a:r>
              <a:rPr lang="it-IT" sz="2600" b="1" i="1" u="sng" dirty="0">
                <a:solidFill>
                  <a:srgbClr val="FF0000"/>
                </a:solidFill>
                <a:effectLst>
                  <a:outerShdw blurRad="38100" dist="38100" dir="2700000" algn="tl">
                    <a:srgbClr val="000000">
                      <a:alpha val="43137"/>
                    </a:srgbClr>
                  </a:outerShdw>
                </a:effectLst>
              </a:rPr>
              <a:t>fino a 18 mesi e con l'ammenda da 500  a 5000 € come modificato dal D.L. 19/2020</a:t>
            </a:r>
            <a:endParaRPr lang="it-IT" sz="2600" i="1" dirty="0">
              <a:solidFill>
                <a:srgbClr val="FF0000"/>
              </a:solidFill>
            </a:endParaRPr>
          </a:p>
          <a:p>
            <a:r>
              <a:rPr lang="it-IT" sz="2600" b="1" i="1" dirty="0"/>
              <a:t>Se il fatto è commesso da persona che esercita una professione o un'arte sanitaria la pena è aumentata</a:t>
            </a:r>
            <a:r>
              <a:rPr lang="it-IT" sz="2600" i="1" dirty="0"/>
              <a:t>.»</a:t>
            </a:r>
          </a:p>
          <a:p>
            <a:pPr marL="0" indent="0" algn="just">
              <a:buFont typeface="Arial" panose="020B0604020202020204" pitchFamily="34" charset="0"/>
              <a:buNone/>
            </a:pPr>
            <a:endParaRPr lang="it-IT" i="1" dirty="0"/>
          </a:p>
        </p:txBody>
      </p:sp>
      <p:sp>
        <p:nvSpPr>
          <p:cNvPr id="15" name="Ovale 14">
            <a:extLst>
              <a:ext uri="{FF2B5EF4-FFF2-40B4-BE49-F238E27FC236}">
                <a16:creationId xmlns:a16="http://schemas.microsoft.com/office/drawing/2014/main" id="{862E64C8-F4DC-4117-A875-F67ED695A9E5}"/>
              </a:ext>
            </a:extLst>
          </p:cNvPr>
          <p:cNvSpPr/>
          <p:nvPr/>
        </p:nvSpPr>
        <p:spPr>
          <a:xfrm>
            <a:off x="329189" y="4117490"/>
            <a:ext cx="1740112" cy="1099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Non consente l’accesso all’oblazione</a:t>
            </a:r>
          </a:p>
        </p:txBody>
      </p:sp>
    </p:spTree>
    <p:extLst>
      <p:ext uri="{BB962C8B-B14F-4D97-AF65-F5344CB8AC3E}">
        <p14:creationId xmlns:p14="http://schemas.microsoft.com/office/powerpoint/2010/main" val="1737580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00B050"/>
                </a:solidFill>
              </a:rPr>
              <a:t>Art. 260 T.U. leggi sanitarie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834456"/>
            <a:ext cx="9603275" cy="671195"/>
          </a:xfrm>
        </p:spPr>
        <p:txBody>
          <a:bodyPr/>
          <a:lstStyle/>
          <a:p>
            <a:pPr marL="0" indent="0">
              <a:buNone/>
            </a:pPr>
            <a:r>
              <a:rPr lang="it-IT" b="1" i="1" dirty="0"/>
              <a:t>Profili SOSTANZIALI</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pic>
        <p:nvPicPr>
          <p:cNvPr id="10" name="Immagine 9">
            <a:extLst>
              <a:ext uri="{FF2B5EF4-FFF2-40B4-BE49-F238E27FC236}">
                <a16:creationId xmlns:a16="http://schemas.microsoft.com/office/drawing/2014/main" id="{04B75431-FD8A-4D47-AC0A-E19EAEB89984}"/>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6DA02125-CCE8-4364-8B3E-A48B1039DD60}"/>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3280C64F-6086-4A8C-8053-A339200B55B7}"/>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3" name="Ovale 12">
            <a:extLst>
              <a:ext uri="{FF2B5EF4-FFF2-40B4-BE49-F238E27FC236}">
                <a16:creationId xmlns:a16="http://schemas.microsoft.com/office/drawing/2014/main" id="{5841D70A-D0AA-4F05-B5B8-A2B98A3E0766}"/>
              </a:ext>
            </a:extLst>
          </p:cNvPr>
          <p:cNvSpPr/>
          <p:nvPr/>
        </p:nvSpPr>
        <p:spPr>
          <a:xfrm>
            <a:off x="257231" y="2481217"/>
            <a:ext cx="5022962" cy="1871133"/>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Art. 260 </a:t>
            </a:r>
          </a:p>
          <a:p>
            <a:pPr algn="ctr"/>
            <a:r>
              <a:rPr lang="it-IT" b="1" dirty="0">
                <a:solidFill>
                  <a:schemeClr val="tx1"/>
                </a:solidFill>
              </a:rPr>
              <a:t>T.U. Leggi sanitarie.</a:t>
            </a:r>
          </a:p>
          <a:p>
            <a:pPr algn="ctr"/>
            <a:endParaRPr lang="it-IT" b="1" dirty="0">
              <a:solidFill>
                <a:schemeClr val="tx1"/>
              </a:solidFill>
            </a:endParaRPr>
          </a:p>
          <a:p>
            <a:pPr algn="ctr"/>
            <a:r>
              <a:rPr lang="it-IT" b="1" dirty="0">
                <a:solidFill>
                  <a:schemeClr val="tx1"/>
                </a:solidFill>
              </a:rPr>
              <a:t>Inosservanza degli ordini impartiti per impedire la diffusione di malattie</a:t>
            </a:r>
          </a:p>
        </p:txBody>
      </p:sp>
      <p:sp>
        <p:nvSpPr>
          <p:cNvPr id="14" name="Segnaposto contenuto 2">
            <a:extLst>
              <a:ext uri="{FF2B5EF4-FFF2-40B4-BE49-F238E27FC236}">
                <a16:creationId xmlns:a16="http://schemas.microsoft.com/office/drawing/2014/main" id="{BAEEFB8C-CC8C-48C7-9F1A-B498EEDDBE04}"/>
              </a:ext>
            </a:extLst>
          </p:cNvPr>
          <p:cNvSpPr txBox="1">
            <a:spLocks/>
          </p:cNvSpPr>
          <p:nvPr/>
        </p:nvSpPr>
        <p:spPr>
          <a:xfrm>
            <a:off x="5456656" y="2020618"/>
            <a:ext cx="5918792" cy="418077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it-IT" i="1" dirty="0"/>
              <a:t>In realtà, attualmente, risulta che la maggior parte delle Procure, ad oggi si sia orientata ad applicare l’art. 650 c.p. ma con l’entrata in vigore del  D.L: 19/2020 e il </a:t>
            </a:r>
            <a:r>
              <a:rPr lang="it-IT" i="1" dirty="0" err="1"/>
              <a:t>rioridno</a:t>
            </a:r>
            <a:r>
              <a:rPr lang="it-IT" i="1" dirty="0"/>
              <a:t> del sistema </a:t>
            </a:r>
            <a:r>
              <a:rPr lang="it-IT" i="1" dirty="0" err="1"/>
              <a:t>sanionatiro</a:t>
            </a:r>
            <a:r>
              <a:rPr lang="it-IT" i="1" dirty="0"/>
              <a:t> non ci sono più dubbi </a:t>
            </a:r>
            <a:r>
              <a:rPr lang="it-IT" i="1" u="sng" dirty="0"/>
              <a:t>in quanto </a:t>
            </a:r>
            <a:r>
              <a:rPr lang="it-IT" b="1" i="1" u="sng" dirty="0"/>
              <a:t>si riferisce specificatamente al pericolo concreto e attuale della diffusione del virus</a:t>
            </a:r>
            <a:r>
              <a:rPr lang="it-IT" i="1" dirty="0"/>
              <a:t>.</a:t>
            </a:r>
          </a:p>
          <a:p>
            <a:pPr marL="0" indent="0">
              <a:buNone/>
            </a:pPr>
            <a:r>
              <a:rPr lang="it-IT" i="1" dirty="0"/>
              <a:t>Il legislatore ha, pertanto, optato per </a:t>
            </a:r>
            <a:r>
              <a:rPr lang="it-IT" b="1" i="1" dirty="0"/>
              <a:t>un trattamento sanzionatorio più severo, </a:t>
            </a:r>
            <a:r>
              <a:rPr lang="it-IT" b="1" i="1" u="sng" dirty="0">
                <a:effectLst>
                  <a:outerShdw blurRad="38100" dist="38100" dir="2700000" algn="tl">
                    <a:srgbClr val="000000">
                      <a:alpha val="43137"/>
                    </a:srgbClr>
                  </a:outerShdw>
                </a:effectLst>
              </a:rPr>
              <a:t>che esclude </a:t>
            </a:r>
            <a:r>
              <a:rPr lang="it-IT" b="1" i="1" dirty="0">
                <a:solidFill>
                  <a:srgbClr val="FF0000"/>
                </a:solidFill>
              </a:rPr>
              <a:t>l’accesso all’oblazione o ai riti alternativi.</a:t>
            </a:r>
          </a:p>
        </p:txBody>
      </p:sp>
      <p:sp>
        <p:nvSpPr>
          <p:cNvPr id="4" name="Ovale 3">
            <a:extLst>
              <a:ext uri="{FF2B5EF4-FFF2-40B4-BE49-F238E27FC236}">
                <a16:creationId xmlns:a16="http://schemas.microsoft.com/office/drawing/2014/main" id="{5AB91C35-925C-4ED3-8B3D-444A1631A54B}"/>
              </a:ext>
            </a:extLst>
          </p:cNvPr>
          <p:cNvSpPr/>
          <p:nvPr/>
        </p:nvSpPr>
        <p:spPr>
          <a:xfrm>
            <a:off x="1574664" y="4787449"/>
            <a:ext cx="2140532" cy="1099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Non si estingue pagando.</a:t>
            </a:r>
          </a:p>
        </p:txBody>
      </p:sp>
    </p:spTree>
    <p:extLst>
      <p:ext uri="{BB962C8B-B14F-4D97-AF65-F5344CB8AC3E}">
        <p14:creationId xmlns:p14="http://schemas.microsoft.com/office/powerpoint/2010/main" val="296867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La base legale: </a:t>
            </a:r>
            <a:br>
              <a:rPr lang="it-IT" dirty="0"/>
            </a:br>
            <a:r>
              <a:rPr lang="it-IT" i="1" dirty="0"/>
              <a:t>dichiarazione dello </a:t>
            </a:r>
            <a:r>
              <a:rPr lang="it-IT" i="1" dirty="0">
                <a:solidFill>
                  <a:srgbClr val="C00000"/>
                </a:solidFill>
              </a:rPr>
              <a:t>stato di emergenza</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p:txBody>
          <a:bodyPr>
            <a:normAutofit lnSpcReduction="10000"/>
          </a:bodyPr>
          <a:lstStyle/>
          <a:p>
            <a:pPr algn="just"/>
            <a:r>
              <a:rPr lang="it-IT" dirty="0"/>
              <a:t>Il </a:t>
            </a:r>
            <a:r>
              <a:rPr lang="it-IT" dirty="0">
                <a:solidFill>
                  <a:srgbClr val="FF0000"/>
                </a:solidFill>
              </a:rPr>
              <a:t>30 gennaio 2020 </a:t>
            </a:r>
            <a:r>
              <a:rPr lang="it-IT" dirty="0"/>
              <a:t>l’Organizzazione Mondiale della sanità dichiara l’emergenza internazionale di salute pubblica per il «coronavirus»</a:t>
            </a:r>
          </a:p>
          <a:p>
            <a:pPr algn="just"/>
            <a:r>
              <a:rPr lang="it-IT" dirty="0"/>
              <a:t>Il </a:t>
            </a:r>
            <a:r>
              <a:rPr lang="it-IT" dirty="0">
                <a:solidFill>
                  <a:srgbClr val="FF0000"/>
                </a:solidFill>
              </a:rPr>
              <a:t>31 gennaio 2020 </a:t>
            </a:r>
            <a:r>
              <a:rPr lang="it-IT" dirty="0"/>
              <a:t>il Consiglio dei Ministri recepisce ufficialmente l’allarme e dichiara con propria deliberazione «</a:t>
            </a:r>
            <a:r>
              <a:rPr lang="it-IT" u="sng" dirty="0">
                <a:solidFill>
                  <a:srgbClr val="0070C0"/>
                </a:solidFill>
              </a:rPr>
              <a:t>lo stato di emergenza in conseguenza del rischio sanitario connesso all’insorgenza di patologie derivanti da agenti virali trasmissibili</a:t>
            </a:r>
            <a:r>
              <a:rPr lang="it-IT" dirty="0"/>
              <a:t>»</a:t>
            </a:r>
          </a:p>
          <a:p>
            <a:pPr algn="just"/>
            <a:endParaRPr lang="it-IT" dirty="0"/>
          </a:p>
          <a:p>
            <a:pPr lvl="1" algn="just"/>
            <a:r>
              <a:rPr lang="it-IT" i="1" dirty="0"/>
              <a:t>Effetti: attribuzione poteri ulteriori al Dipartimento della Protezione Civile che con proprie ordinanze può surrogare le P.A. (ai sensi dell’art. 24 e </a:t>
            </a:r>
            <a:r>
              <a:rPr lang="it-IT" i="1" dirty="0" err="1"/>
              <a:t>s.s.</a:t>
            </a:r>
            <a:r>
              <a:rPr lang="it-IT" i="1" dirty="0"/>
              <a:t> del D. Lgs. 1/2018)</a:t>
            </a:r>
          </a:p>
          <a:p>
            <a:pPr lvl="1" algn="just"/>
            <a:r>
              <a:rPr lang="it-IT" i="1" dirty="0"/>
              <a:t>Durata: </a:t>
            </a:r>
            <a:r>
              <a:rPr lang="it-IT" i="1" dirty="0">
                <a:solidFill>
                  <a:srgbClr val="0070C0"/>
                </a:solidFill>
              </a:rPr>
              <a:t>mesi 6 </a:t>
            </a:r>
            <a:r>
              <a:rPr lang="it-IT" i="1" dirty="0"/>
              <a:t>(31 luglio 2020)</a:t>
            </a:r>
          </a:p>
        </p:txBody>
      </p:sp>
      <p:sp>
        <p:nvSpPr>
          <p:cNvPr id="6" name="Rettangolo con un angolo ritagliato 5">
            <a:extLst>
              <a:ext uri="{FF2B5EF4-FFF2-40B4-BE49-F238E27FC236}">
                <a16:creationId xmlns:a16="http://schemas.microsoft.com/office/drawing/2014/main" id="{33A47FBC-088B-44F7-9430-45A5FD504B6E}"/>
              </a:ext>
            </a:extLst>
          </p:cNvPr>
          <p:cNvSpPr/>
          <p:nvPr/>
        </p:nvSpPr>
        <p:spPr>
          <a:xfrm>
            <a:off x="0" y="24136"/>
            <a:ext cx="3587262" cy="676547"/>
          </a:xfrm>
          <a:prstGeom prst="snip1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pic>
        <p:nvPicPr>
          <p:cNvPr id="7" name="Immagine 6">
            <a:extLst>
              <a:ext uri="{FF2B5EF4-FFF2-40B4-BE49-F238E27FC236}">
                <a16:creationId xmlns:a16="http://schemas.microsoft.com/office/drawing/2014/main" id="{6819AC62-4E0E-486D-ABCF-9B68AF1709C3}"/>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579E8BFD-BCE9-4FDB-A56E-860871B87081}"/>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541837EE-15FA-4958-BA34-D75D3F285BDE}"/>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57172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00B050"/>
                </a:solidFill>
              </a:rPr>
              <a:t>Art. 260 T.U. leggi sanitarie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4"/>
            <a:ext cx="9603275" cy="671195"/>
          </a:xfrm>
        </p:spPr>
        <p:txBody>
          <a:bodyPr/>
          <a:lstStyle/>
          <a:p>
            <a:pPr marL="0" indent="0">
              <a:buNone/>
            </a:pPr>
            <a:r>
              <a:rPr lang="it-IT" b="1" i="1" dirty="0"/>
              <a:t>Profili SOSTANZIALI</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8" name="Ovale 7">
            <a:extLst>
              <a:ext uri="{FF2B5EF4-FFF2-40B4-BE49-F238E27FC236}">
                <a16:creationId xmlns:a16="http://schemas.microsoft.com/office/drawing/2014/main" id="{ADE54F13-7F67-4E99-9BA1-BFDEA0EEBFAC}"/>
              </a:ext>
            </a:extLst>
          </p:cNvPr>
          <p:cNvSpPr/>
          <p:nvPr/>
        </p:nvSpPr>
        <p:spPr>
          <a:xfrm>
            <a:off x="2263388" y="2331761"/>
            <a:ext cx="8132034" cy="951928"/>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Art. 260 </a:t>
            </a:r>
          </a:p>
          <a:p>
            <a:pPr algn="ctr"/>
            <a:r>
              <a:rPr lang="it-IT" b="1" dirty="0">
                <a:solidFill>
                  <a:schemeClr val="tx1"/>
                </a:solidFill>
              </a:rPr>
              <a:t>T.U. Leggi sanitarie</a:t>
            </a:r>
          </a:p>
          <a:p>
            <a:pPr algn="ctr"/>
            <a:r>
              <a:rPr lang="it-IT" b="1" dirty="0">
                <a:solidFill>
                  <a:schemeClr val="tx1"/>
                </a:solidFill>
              </a:rPr>
              <a:t>(R.D. 1265/1934)</a:t>
            </a:r>
          </a:p>
        </p:txBody>
      </p:sp>
      <p:sp>
        <p:nvSpPr>
          <p:cNvPr id="9" name="Segnaposto contenuto 2">
            <a:extLst>
              <a:ext uri="{FF2B5EF4-FFF2-40B4-BE49-F238E27FC236}">
                <a16:creationId xmlns:a16="http://schemas.microsoft.com/office/drawing/2014/main" id="{AE05AAF7-253A-4101-B62A-5882E96BA362}"/>
              </a:ext>
            </a:extLst>
          </p:cNvPr>
          <p:cNvSpPr txBox="1">
            <a:spLocks/>
          </p:cNvSpPr>
          <p:nvPr/>
        </p:nvSpPr>
        <p:spPr>
          <a:xfrm>
            <a:off x="600182" y="3429000"/>
            <a:ext cx="4071611" cy="258300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Font typeface="Arial" panose="020B0604020202020204" pitchFamily="34" charset="0"/>
              <a:buNone/>
            </a:pPr>
            <a:r>
              <a:rPr lang="it-IT" dirty="0"/>
              <a:t>Si tratta di un reato minore in quanto non rientra nella categoria dei «delitti» (le cui pene sono l’ergastolo, la reclusione e la multa) bensì in quelle delle </a:t>
            </a:r>
            <a:r>
              <a:rPr lang="it-IT" b="1" dirty="0"/>
              <a:t>«contravvenzioni» </a:t>
            </a:r>
            <a:r>
              <a:rPr lang="it-IT" dirty="0"/>
              <a:t>(le cui pene sono l’arresto e l’ammenda)</a:t>
            </a:r>
            <a:r>
              <a:rPr lang="it-IT" b="1" dirty="0"/>
              <a:t>.</a:t>
            </a:r>
          </a:p>
          <a:p>
            <a:pPr marL="0" indent="0" algn="just">
              <a:buFont typeface="Arial" panose="020B0604020202020204" pitchFamily="34" charset="0"/>
              <a:buNone/>
            </a:pPr>
            <a:r>
              <a:rPr lang="it-IT" b="1" dirty="0"/>
              <a:t>Il tentativo non è </a:t>
            </a:r>
            <a:r>
              <a:rPr lang="it-IT" b="1" dirty="0" err="1"/>
              <a:t>punbile</a:t>
            </a:r>
            <a:r>
              <a:rPr lang="it-IT" b="1" dirty="0"/>
              <a:t>.</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4671793" y="3504451"/>
            <a:ext cx="4071611" cy="2507555"/>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Font typeface="Arial" panose="020B0604020202020204" pitchFamily="34" charset="0"/>
              <a:buNone/>
            </a:pPr>
            <a:r>
              <a:rPr lang="it-IT" dirty="0"/>
              <a:t>E’ un reato </a:t>
            </a:r>
            <a:r>
              <a:rPr lang="it-IT" b="1" dirty="0"/>
              <a:t>perseguibile d’ufficio </a:t>
            </a:r>
            <a:r>
              <a:rPr lang="it-IT" dirty="0"/>
              <a:t>cioè</a:t>
            </a:r>
            <a:r>
              <a:rPr lang="it-IT" b="1" dirty="0"/>
              <a:t> </a:t>
            </a:r>
            <a:r>
              <a:rPr lang="it-IT" dirty="0"/>
              <a:t>il procedimento avrà il suo corso con la sola denuncia della Polizia Giudiziaria.</a:t>
            </a:r>
          </a:p>
          <a:p>
            <a:pPr marL="0" indent="0" algn="just">
              <a:buFont typeface="Arial" panose="020B0604020202020204" pitchFamily="34" charset="0"/>
              <a:buNone/>
            </a:pPr>
            <a:r>
              <a:rPr lang="it-IT" dirty="0"/>
              <a:t>Reato «</a:t>
            </a:r>
            <a:r>
              <a:rPr lang="it-IT" b="1" dirty="0"/>
              <a:t>istantaneo»</a:t>
            </a:r>
            <a:r>
              <a:rPr lang="it-IT" dirty="0"/>
              <a:t>: si considera commesso appena una persona viola i divieti e le disposizioni descritte prima e le ordinanze dei Presidenti delle Regioni e dei Sindaci.</a:t>
            </a:r>
            <a:endParaRPr lang="it-IT" b="1" dirty="0"/>
          </a:p>
        </p:txBody>
      </p:sp>
      <p:sp>
        <p:nvSpPr>
          <p:cNvPr id="11" name="Segnaposto contenuto 2">
            <a:extLst>
              <a:ext uri="{FF2B5EF4-FFF2-40B4-BE49-F238E27FC236}">
                <a16:creationId xmlns:a16="http://schemas.microsoft.com/office/drawing/2014/main" id="{F184815F-401C-46F3-8B0C-B4B5D45A49C0}"/>
              </a:ext>
            </a:extLst>
          </p:cNvPr>
          <p:cNvSpPr txBox="1">
            <a:spLocks/>
          </p:cNvSpPr>
          <p:nvPr/>
        </p:nvSpPr>
        <p:spPr>
          <a:xfrm>
            <a:off x="8869787" y="3468759"/>
            <a:ext cx="3051269" cy="205832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Font typeface="Arial" panose="020B0604020202020204" pitchFamily="34" charset="0"/>
              <a:buNone/>
            </a:pPr>
            <a:r>
              <a:rPr lang="it-IT" dirty="0"/>
              <a:t>E’ sufficiente anche «un atteggiamento negativo dovuto a </a:t>
            </a:r>
            <a:r>
              <a:rPr lang="it-IT" b="1" dirty="0"/>
              <a:t>colpa».</a:t>
            </a:r>
          </a:p>
          <a:p>
            <a:pPr marL="0" indent="0" algn="just">
              <a:buFont typeface="Arial" panose="020B0604020202020204" pitchFamily="34" charset="0"/>
              <a:buNone/>
            </a:pPr>
            <a:r>
              <a:rPr lang="it-IT" b="1" dirty="0"/>
              <a:t>Non occorre dunque la volontà.</a:t>
            </a:r>
          </a:p>
        </p:txBody>
      </p:sp>
      <p:pic>
        <p:nvPicPr>
          <p:cNvPr id="12" name="Immagine 11">
            <a:extLst>
              <a:ext uri="{FF2B5EF4-FFF2-40B4-BE49-F238E27FC236}">
                <a16:creationId xmlns:a16="http://schemas.microsoft.com/office/drawing/2014/main" id="{E06E6F15-1DD9-4FEA-BA0B-213F7CCF178E}"/>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3" name="Immagine 12">
            <a:extLst>
              <a:ext uri="{FF2B5EF4-FFF2-40B4-BE49-F238E27FC236}">
                <a16:creationId xmlns:a16="http://schemas.microsoft.com/office/drawing/2014/main" id="{28D96B8D-9C3B-44D0-B2AC-2A37B8839F5D}"/>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4" name="Immagine 13">
            <a:extLst>
              <a:ext uri="{FF2B5EF4-FFF2-40B4-BE49-F238E27FC236}">
                <a16:creationId xmlns:a16="http://schemas.microsoft.com/office/drawing/2014/main" id="{B5E891D1-DC0B-44E1-ADE0-74540CE5C914}"/>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7729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fontScale="90000"/>
          </a:bodyPr>
          <a:lstStyle/>
          <a:p>
            <a:r>
              <a:rPr lang="it-IT" dirty="0"/>
              <a:t>Misure attualmente applicabili</a:t>
            </a:r>
            <a:br>
              <a:rPr lang="it-IT" dirty="0"/>
            </a:br>
            <a:r>
              <a:rPr lang="it-IT" b="1" i="1" dirty="0">
                <a:solidFill>
                  <a:srgbClr val="00B050"/>
                </a:solidFill>
              </a:rPr>
              <a:t>Art. 260 T.U. leggi sanitarie – Decreto penale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4"/>
            <a:ext cx="9603275" cy="671195"/>
          </a:xfrm>
        </p:spPr>
        <p:txBody>
          <a:bodyPr/>
          <a:lstStyle/>
          <a:p>
            <a:pPr marL="0" indent="0">
              <a:buNone/>
            </a:pPr>
            <a:r>
              <a:rPr lang="it-IT" b="1" i="1" dirty="0">
                <a:solidFill>
                  <a:schemeClr val="accent3">
                    <a:lumMod val="75000"/>
                  </a:schemeClr>
                </a:solidFill>
                <a:highlight>
                  <a:srgbClr val="00FF00"/>
                </a:highlight>
              </a:rPr>
              <a:t>Profili PROCESSUALI</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8" name="Ovale 7">
            <a:extLst>
              <a:ext uri="{FF2B5EF4-FFF2-40B4-BE49-F238E27FC236}">
                <a16:creationId xmlns:a16="http://schemas.microsoft.com/office/drawing/2014/main" id="{ADE54F13-7F67-4E99-9BA1-BFDEA0EEBFAC}"/>
              </a:ext>
            </a:extLst>
          </p:cNvPr>
          <p:cNvSpPr/>
          <p:nvPr/>
        </p:nvSpPr>
        <p:spPr>
          <a:xfrm>
            <a:off x="2263388" y="2331761"/>
            <a:ext cx="8132034" cy="951928"/>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tx1"/>
              </a:solidFill>
            </a:endParaRPr>
          </a:p>
          <a:p>
            <a:pPr algn="ctr"/>
            <a:r>
              <a:rPr lang="it-IT" b="1" dirty="0">
                <a:solidFill>
                  <a:schemeClr val="tx1"/>
                </a:solidFill>
              </a:rPr>
              <a:t>Art. 260 </a:t>
            </a:r>
          </a:p>
          <a:p>
            <a:pPr algn="ctr"/>
            <a:r>
              <a:rPr lang="it-IT" b="1" dirty="0">
                <a:solidFill>
                  <a:schemeClr val="tx1"/>
                </a:solidFill>
              </a:rPr>
              <a:t>T.U. Leggi sanitarie</a:t>
            </a:r>
          </a:p>
          <a:p>
            <a:pPr algn="ctr"/>
            <a:r>
              <a:rPr lang="it-IT" b="1" dirty="0">
                <a:solidFill>
                  <a:schemeClr val="tx1"/>
                </a:solidFill>
              </a:rPr>
              <a:t>(R.D. 1265/1934)</a:t>
            </a:r>
          </a:p>
          <a:p>
            <a:pPr algn="ctr"/>
            <a:endParaRPr lang="it-IT" b="1" dirty="0">
              <a:solidFill>
                <a:schemeClr val="tx1"/>
              </a:solidFill>
            </a:endParaRPr>
          </a:p>
        </p:txBody>
      </p:sp>
      <p:sp>
        <p:nvSpPr>
          <p:cNvPr id="9" name="Segnaposto contenuto 2">
            <a:extLst>
              <a:ext uri="{FF2B5EF4-FFF2-40B4-BE49-F238E27FC236}">
                <a16:creationId xmlns:a16="http://schemas.microsoft.com/office/drawing/2014/main" id="{AE05AAF7-253A-4101-B62A-5882E96BA362}"/>
              </a:ext>
            </a:extLst>
          </p:cNvPr>
          <p:cNvSpPr txBox="1">
            <a:spLocks/>
          </p:cNvSpPr>
          <p:nvPr/>
        </p:nvSpPr>
        <p:spPr>
          <a:xfrm>
            <a:off x="854350" y="3394070"/>
            <a:ext cx="4071611" cy="2207705"/>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Font typeface="Arial" panose="020B0604020202020204" pitchFamily="34" charset="0"/>
              <a:buNone/>
            </a:pPr>
            <a:r>
              <a:rPr lang="it-IT" b="1" dirty="0"/>
              <a:t>Il potere di effettuare le verifiche sul possibile compimento del fatto di reato è affidato alla Prefettura che a sua volta sovraintende le Forze di polizia.</a:t>
            </a:r>
          </a:p>
          <a:p>
            <a:pPr marL="0" indent="0" algn="just">
              <a:buFont typeface="Arial" panose="020B0604020202020204" pitchFamily="34" charset="0"/>
              <a:buNone/>
            </a:pPr>
            <a:r>
              <a:rPr lang="it-IT" b="1" dirty="0"/>
              <a:t>Gli operatori di polizia procedono con la denuncia alla Procura della Repubblica competente.</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6154992" y="3429645"/>
            <a:ext cx="4071611" cy="220770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Font typeface="Arial" panose="020B0604020202020204" pitchFamily="34" charset="0"/>
              <a:buNone/>
            </a:pPr>
            <a:r>
              <a:rPr lang="it-IT" dirty="0"/>
              <a:t>Il nome del soggetto viene iscritto dal P.M. nel Registro delle notizie di reato: </a:t>
            </a:r>
            <a:r>
              <a:rPr lang="it-IT" b="1" dirty="0"/>
              <a:t>si è ufficialmente indagati.</a:t>
            </a:r>
          </a:p>
          <a:p>
            <a:pPr marL="0" indent="0" algn="just">
              <a:buFont typeface="Arial" panose="020B0604020202020204" pitchFamily="34" charset="0"/>
              <a:buNone/>
            </a:pPr>
            <a:r>
              <a:rPr lang="it-IT" dirty="0"/>
              <a:t>Non è ancora macchiata la fedina penale. Quella si verifica a seguito di condanna.</a:t>
            </a:r>
          </a:p>
        </p:txBody>
      </p:sp>
      <p:pic>
        <p:nvPicPr>
          <p:cNvPr id="11" name="Immagine 10">
            <a:extLst>
              <a:ext uri="{FF2B5EF4-FFF2-40B4-BE49-F238E27FC236}">
                <a16:creationId xmlns:a16="http://schemas.microsoft.com/office/drawing/2014/main" id="{26484A7C-444A-4722-BDD7-DC623437BFEC}"/>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005C4B13-D847-4A74-B26C-B3D3765FE6EC}"/>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3" name="Immagine 12">
            <a:extLst>
              <a:ext uri="{FF2B5EF4-FFF2-40B4-BE49-F238E27FC236}">
                <a16:creationId xmlns:a16="http://schemas.microsoft.com/office/drawing/2014/main" id="{99AF726B-5643-45BF-8D5C-2D929B4CD08C}"/>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3086056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fontScale="90000"/>
          </a:bodyPr>
          <a:lstStyle/>
          <a:p>
            <a:r>
              <a:rPr lang="it-IT" dirty="0"/>
              <a:t>Misure attualmente applicabili</a:t>
            </a:r>
            <a:br>
              <a:rPr lang="it-IT" dirty="0"/>
            </a:br>
            <a:r>
              <a:rPr lang="it-IT" b="1" i="1" dirty="0">
                <a:solidFill>
                  <a:srgbClr val="00B050"/>
                </a:solidFill>
              </a:rPr>
              <a:t>Art. 260 T.U. leggi sanitarie– Decreto penale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4"/>
            <a:ext cx="9603275" cy="671195"/>
          </a:xfrm>
        </p:spPr>
        <p:txBody>
          <a:bodyPr/>
          <a:lstStyle/>
          <a:p>
            <a:pPr marL="0" indent="0">
              <a:buNone/>
            </a:pPr>
            <a:r>
              <a:rPr lang="it-IT" b="1" i="1" dirty="0">
                <a:solidFill>
                  <a:schemeClr val="accent3">
                    <a:lumMod val="75000"/>
                  </a:schemeClr>
                </a:solidFill>
                <a:highlight>
                  <a:srgbClr val="00FF00"/>
                </a:highlight>
              </a:rPr>
              <a:t>Profili PROCESSUALI</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8" name="Ovale 7">
            <a:extLst>
              <a:ext uri="{FF2B5EF4-FFF2-40B4-BE49-F238E27FC236}">
                <a16:creationId xmlns:a16="http://schemas.microsoft.com/office/drawing/2014/main" id="{ADE54F13-7F67-4E99-9BA1-BFDEA0EEBFAC}"/>
              </a:ext>
            </a:extLst>
          </p:cNvPr>
          <p:cNvSpPr/>
          <p:nvPr/>
        </p:nvSpPr>
        <p:spPr>
          <a:xfrm>
            <a:off x="2263388" y="2331761"/>
            <a:ext cx="8132034" cy="597948"/>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Art. 650 c.p.</a:t>
            </a:r>
          </a:p>
          <a:p>
            <a:pPr algn="ctr"/>
            <a:r>
              <a:rPr lang="it-IT" b="1" dirty="0">
                <a:solidFill>
                  <a:schemeClr val="tx1"/>
                </a:solidFill>
              </a:rPr>
              <a:t>Inosservanza dei provvedimenti dell’autorità </a:t>
            </a:r>
          </a:p>
        </p:txBody>
      </p:sp>
      <p:sp>
        <p:nvSpPr>
          <p:cNvPr id="9" name="Segnaposto contenuto 2">
            <a:extLst>
              <a:ext uri="{FF2B5EF4-FFF2-40B4-BE49-F238E27FC236}">
                <a16:creationId xmlns:a16="http://schemas.microsoft.com/office/drawing/2014/main" id="{AE05AAF7-253A-4101-B62A-5882E96BA362}"/>
              </a:ext>
            </a:extLst>
          </p:cNvPr>
          <p:cNvSpPr txBox="1">
            <a:spLocks/>
          </p:cNvSpPr>
          <p:nvPr/>
        </p:nvSpPr>
        <p:spPr>
          <a:xfrm>
            <a:off x="2877754" y="3055191"/>
            <a:ext cx="6903302" cy="4257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it-IT" b="1" dirty="0"/>
              <a:t>Il Decreto penale di </a:t>
            </a:r>
            <a:r>
              <a:rPr lang="it-IT" b="1" i="1" dirty="0"/>
              <a:t>condanna</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17639" y="3345360"/>
            <a:ext cx="10037215" cy="89288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it-IT" dirty="0"/>
              <a:t>Per queste tipologie di reato il Codice di procedura penale prevede l’accesso a procedimenti «speciali» cioè più celeri in quanto alternativi al rito ordinario</a:t>
            </a:r>
          </a:p>
        </p:txBody>
      </p:sp>
      <p:sp>
        <p:nvSpPr>
          <p:cNvPr id="11" name="Segnaposto contenuto 2">
            <a:extLst>
              <a:ext uri="{FF2B5EF4-FFF2-40B4-BE49-F238E27FC236}">
                <a16:creationId xmlns:a16="http://schemas.microsoft.com/office/drawing/2014/main" id="{27114DDB-FF35-48A2-8762-A432A0F0033A}"/>
              </a:ext>
            </a:extLst>
          </p:cNvPr>
          <p:cNvSpPr txBox="1">
            <a:spLocks/>
          </p:cNvSpPr>
          <p:nvPr/>
        </p:nvSpPr>
        <p:spPr>
          <a:xfrm>
            <a:off x="1017638" y="4141268"/>
            <a:ext cx="10037215" cy="119445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it-IT" dirty="0"/>
              <a:t>Il rito che il P.M.</a:t>
            </a:r>
            <a:r>
              <a:rPr lang="it-IT" b="1" dirty="0"/>
              <a:t> può </a:t>
            </a:r>
            <a:r>
              <a:rPr lang="it-IT" dirty="0"/>
              <a:t>utilizzare è il cd. </a:t>
            </a:r>
            <a:r>
              <a:rPr lang="it-IT" b="1" i="1" dirty="0"/>
              <a:t>Procedimento per decreto </a:t>
            </a:r>
            <a:r>
              <a:rPr lang="it-IT" dirty="0"/>
              <a:t>che consente il salto dell’udienza e del dibattimento</a:t>
            </a:r>
            <a:r>
              <a:rPr lang="it-IT" i="1" dirty="0"/>
              <a:t>.</a:t>
            </a:r>
            <a:r>
              <a:rPr lang="it-IT" i="1" dirty="0">
                <a:solidFill>
                  <a:srgbClr val="FF0000"/>
                </a:solidFill>
              </a:rPr>
              <a:t>  </a:t>
            </a:r>
            <a:r>
              <a:rPr lang="it-IT" dirty="0">
                <a:solidFill>
                  <a:srgbClr val="FF0000"/>
                </a:solidFill>
              </a:rPr>
              <a:t>Alla sussistenza dei presupposti il PM chiede al Gip l’emissione del Decreto penale che viene direttamente notificato al trasgressore/imputato</a:t>
            </a:r>
          </a:p>
          <a:p>
            <a:pPr marL="0" indent="0" algn="just">
              <a:buFont typeface="Arial" panose="020B0604020202020204" pitchFamily="34" charset="0"/>
              <a:buNone/>
            </a:pPr>
            <a:endParaRPr lang="it-IT" dirty="0"/>
          </a:p>
        </p:txBody>
      </p:sp>
      <p:pic>
        <p:nvPicPr>
          <p:cNvPr id="12" name="Immagine 11">
            <a:extLst>
              <a:ext uri="{FF2B5EF4-FFF2-40B4-BE49-F238E27FC236}">
                <a16:creationId xmlns:a16="http://schemas.microsoft.com/office/drawing/2014/main" id="{9CAC3E4C-4E6A-4F5B-894B-2B7F03E0D596}"/>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3" name="Immagine 12">
            <a:extLst>
              <a:ext uri="{FF2B5EF4-FFF2-40B4-BE49-F238E27FC236}">
                <a16:creationId xmlns:a16="http://schemas.microsoft.com/office/drawing/2014/main" id="{8D62628E-0476-4754-B6B1-0C67F8B8FEBA}"/>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4" name="Immagine 13">
            <a:extLst>
              <a:ext uri="{FF2B5EF4-FFF2-40B4-BE49-F238E27FC236}">
                <a16:creationId xmlns:a16="http://schemas.microsoft.com/office/drawing/2014/main" id="{8E3A1EDD-D7B8-4083-93AC-FBEEF4E34F79}"/>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2750908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00B050"/>
                </a:solidFill>
              </a:rPr>
              <a:t>Art. 650 c.p. – decreto penale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4"/>
            <a:ext cx="9603275" cy="671195"/>
          </a:xfrm>
        </p:spPr>
        <p:txBody>
          <a:bodyPr/>
          <a:lstStyle/>
          <a:p>
            <a:pPr marL="0" indent="0">
              <a:buNone/>
            </a:pPr>
            <a:r>
              <a:rPr lang="it-IT" b="1" i="1" dirty="0">
                <a:solidFill>
                  <a:schemeClr val="accent3">
                    <a:lumMod val="75000"/>
                  </a:schemeClr>
                </a:solidFill>
                <a:highlight>
                  <a:srgbClr val="00FF00"/>
                </a:highlight>
              </a:rPr>
              <a:t>Profili PROCESSUALI</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8" name="Ovale 7">
            <a:extLst>
              <a:ext uri="{FF2B5EF4-FFF2-40B4-BE49-F238E27FC236}">
                <a16:creationId xmlns:a16="http://schemas.microsoft.com/office/drawing/2014/main" id="{ADE54F13-7F67-4E99-9BA1-BFDEA0EEBFAC}"/>
              </a:ext>
            </a:extLst>
          </p:cNvPr>
          <p:cNvSpPr/>
          <p:nvPr/>
        </p:nvSpPr>
        <p:spPr>
          <a:xfrm>
            <a:off x="2263388" y="2331761"/>
            <a:ext cx="8132034" cy="597948"/>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Art. 650 c.p.</a:t>
            </a:r>
          </a:p>
          <a:p>
            <a:pPr algn="ctr"/>
            <a:r>
              <a:rPr lang="it-IT" b="1" dirty="0">
                <a:solidFill>
                  <a:schemeClr val="tx1"/>
                </a:solidFill>
              </a:rPr>
              <a:t>Inosservanza dei provvedimenti dell’autorità </a:t>
            </a:r>
          </a:p>
        </p:txBody>
      </p:sp>
      <p:sp>
        <p:nvSpPr>
          <p:cNvPr id="9" name="Segnaposto contenuto 2">
            <a:extLst>
              <a:ext uri="{FF2B5EF4-FFF2-40B4-BE49-F238E27FC236}">
                <a16:creationId xmlns:a16="http://schemas.microsoft.com/office/drawing/2014/main" id="{AE05AAF7-253A-4101-B62A-5882E96BA362}"/>
              </a:ext>
            </a:extLst>
          </p:cNvPr>
          <p:cNvSpPr txBox="1">
            <a:spLocks/>
          </p:cNvSpPr>
          <p:nvPr/>
        </p:nvSpPr>
        <p:spPr>
          <a:xfrm>
            <a:off x="2877754" y="3002428"/>
            <a:ext cx="6903302" cy="4257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it-IT" b="1" dirty="0"/>
              <a:t>Il Decreto penale di </a:t>
            </a:r>
            <a:r>
              <a:rPr lang="it-IT" b="1" i="1" dirty="0"/>
              <a:t>condanna</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330989"/>
            <a:ext cx="10037215" cy="115264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it-IT" dirty="0"/>
              <a:t>Il Decreto, che </a:t>
            </a:r>
            <a:r>
              <a:rPr lang="it-IT" b="1" u="sng" dirty="0"/>
              <a:t>è il primo atto che viene notificato </a:t>
            </a:r>
            <a:r>
              <a:rPr lang="it-IT" dirty="0"/>
              <a:t>(anche a distanza di mesi da quando si è stati fermati) è un vero e proprio provvedimento di condanna che contiene i seguenti benefici:</a:t>
            </a:r>
          </a:p>
        </p:txBody>
      </p:sp>
      <p:sp>
        <p:nvSpPr>
          <p:cNvPr id="6" name="Elaborazione alternativa 5">
            <a:extLst>
              <a:ext uri="{FF2B5EF4-FFF2-40B4-BE49-F238E27FC236}">
                <a16:creationId xmlns:a16="http://schemas.microsoft.com/office/drawing/2014/main" id="{B4496254-ED51-4EC4-96A5-081954898F9F}"/>
              </a:ext>
            </a:extLst>
          </p:cNvPr>
          <p:cNvSpPr/>
          <p:nvPr/>
        </p:nvSpPr>
        <p:spPr>
          <a:xfrm>
            <a:off x="2644350" y="4349856"/>
            <a:ext cx="6903301" cy="176140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600"/>
              </a:spcBef>
              <a:buFont typeface="Arial" panose="020B0604020202020204" pitchFamily="34" charset="0"/>
              <a:buChar char="•"/>
            </a:pPr>
            <a:r>
              <a:rPr lang="it-IT" dirty="0"/>
              <a:t>Pena ridotta alla metà del minimo edittale</a:t>
            </a:r>
          </a:p>
          <a:p>
            <a:pPr marL="285750" indent="-285750" algn="just">
              <a:spcBef>
                <a:spcPts val="600"/>
              </a:spcBef>
              <a:buFont typeface="Arial" panose="020B0604020202020204" pitchFamily="34" charset="0"/>
              <a:buChar char="•"/>
            </a:pPr>
            <a:r>
              <a:rPr lang="it-IT" dirty="0"/>
              <a:t>No spese processuali</a:t>
            </a:r>
          </a:p>
          <a:p>
            <a:pPr marL="285750" indent="-285750" algn="just">
              <a:spcBef>
                <a:spcPts val="600"/>
              </a:spcBef>
              <a:buFont typeface="Arial" panose="020B0604020202020204" pitchFamily="34" charset="0"/>
              <a:buChar char="•"/>
            </a:pPr>
            <a:r>
              <a:rPr lang="it-IT" dirty="0"/>
              <a:t>No efficacia del decreto penale nei giudizi civili e amministrativi</a:t>
            </a:r>
          </a:p>
          <a:p>
            <a:pPr marL="285750" indent="-285750" algn="just">
              <a:spcBef>
                <a:spcPts val="600"/>
              </a:spcBef>
              <a:buFont typeface="Arial" panose="020B0604020202020204" pitchFamily="34" charset="0"/>
              <a:buChar char="•"/>
            </a:pPr>
            <a:r>
              <a:rPr lang="it-IT" dirty="0"/>
              <a:t>Non incide su una futura sospensione condizionale della pena</a:t>
            </a:r>
          </a:p>
          <a:p>
            <a:pPr marL="285750" indent="-285750" algn="just">
              <a:spcBef>
                <a:spcPts val="600"/>
              </a:spcBef>
              <a:buFont typeface="Arial" panose="020B0604020202020204" pitchFamily="34" charset="0"/>
              <a:buChar char="•"/>
            </a:pPr>
            <a:r>
              <a:rPr lang="it-IT" dirty="0"/>
              <a:t>Il reato si estingue se entro due anni non si commettono altri reati</a:t>
            </a:r>
          </a:p>
        </p:txBody>
      </p:sp>
      <p:pic>
        <p:nvPicPr>
          <p:cNvPr id="11" name="Immagine 10">
            <a:extLst>
              <a:ext uri="{FF2B5EF4-FFF2-40B4-BE49-F238E27FC236}">
                <a16:creationId xmlns:a16="http://schemas.microsoft.com/office/drawing/2014/main" id="{1E699FEB-B39A-4C60-8BA3-D9CB2BCDB63C}"/>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7DF18F36-0BDE-459A-86E9-DB9D2D133E47}"/>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3" name="Immagine 12">
            <a:extLst>
              <a:ext uri="{FF2B5EF4-FFF2-40B4-BE49-F238E27FC236}">
                <a16:creationId xmlns:a16="http://schemas.microsoft.com/office/drawing/2014/main" id="{ED794D1B-5A73-4C11-98D3-98FAB01C4E15}"/>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3644339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00B050"/>
                </a:solidFill>
              </a:rPr>
              <a:t>reati legati all’autocertificazione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err="1">
                <a:solidFill>
                  <a:schemeClr val="accent3">
                    <a:lumMod val="75000"/>
                  </a:schemeClr>
                </a:solidFill>
                <a:highlight>
                  <a:srgbClr val="00FF00"/>
                </a:highlight>
              </a:rPr>
              <a:t>D.p.R</a:t>
            </a:r>
            <a:r>
              <a:rPr lang="it-IT" b="1" i="1" dirty="0">
                <a:solidFill>
                  <a:schemeClr val="accent3">
                    <a:lumMod val="75000"/>
                  </a:schemeClr>
                </a:solidFill>
                <a:highlight>
                  <a:srgbClr val="00FF00"/>
                </a:highlight>
              </a:rPr>
              <a:t> 445/2000</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7" name="Segnaposto contenuto 2">
            <a:extLst>
              <a:ext uri="{FF2B5EF4-FFF2-40B4-BE49-F238E27FC236}">
                <a16:creationId xmlns:a16="http://schemas.microsoft.com/office/drawing/2014/main" id="{922E5DF5-9734-43EB-8501-C707CD165ED5}"/>
              </a:ext>
            </a:extLst>
          </p:cNvPr>
          <p:cNvSpPr txBox="1">
            <a:spLocks/>
          </p:cNvSpPr>
          <p:nvPr/>
        </p:nvSpPr>
        <p:spPr>
          <a:xfrm>
            <a:off x="1451579" y="2538183"/>
            <a:ext cx="9603275" cy="144457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it-IT" dirty="0"/>
              <a:t>Come noto il Ministero dell’intero ha predisposto un modello di autocertificazione con lo scopo di agevolare i controlli di polizia su strada (scaricabile al seguente link </a:t>
            </a:r>
            <a:r>
              <a:rPr lang="it-IT" dirty="0">
                <a:hlinkClick r:id="rId2"/>
              </a:rPr>
              <a:t>https://www.interno.gov.it/sites/default/files/allegati/modulo-autodichiarazione-17.3.2020.pdf</a:t>
            </a:r>
            <a:r>
              <a:rPr lang="it-IT" dirty="0"/>
              <a:t> </a:t>
            </a:r>
          </a:p>
          <a:p>
            <a:pPr marL="0" indent="0" algn="just">
              <a:buNone/>
            </a:pPr>
            <a:endParaRPr lang="it-IT" dirty="0"/>
          </a:p>
        </p:txBody>
      </p:sp>
      <p:sp>
        <p:nvSpPr>
          <p:cNvPr id="18" name="Segnaposto contenuto 2">
            <a:extLst>
              <a:ext uri="{FF2B5EF4-FFF2-40B4-BE49-F238E27FC236}">
                <a16:creationId xmlns:a16="http://schemas.microsoft.com/office/drawing/2014/main" id="{DC39A268-BA0F-4AF8-A156-BE9AA4779168}"/>
              </a:ext>
            </a:extLst>
          </p:cNvPr>
          <p:cNvSpPr txBox="1">
            <a:spLocks/>
          </p:cNvSpPr>
          <p:nvPr/>
        </p:nvSpPr>
        <p:spPr>
          <a:xfrm>
            <a:off x="1481455" y="3836795"/>
            <a:ext cx="9603275" cy="144457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it-IT" dirty="0"/>
              <a:t>Lo scopo è quello di </a:t>
            </a:r>
            <a:r>
              <a:rPr lang="it-IT" b="1" dirty="0">
                <a:solidFill>
                  <a:srgbClr val="FF0000"/>
                </a:solidFill>
              </a:rPr>
              <a:t>rafforzare la consapevolezza  del cittadino circa i divieti</a:t>
            </a:r>
            <a:r>
              <a:rPr lang="it-IT" dirty="0"/>
              <a:t> di cui sopra e allo stesso tempo vincolarlo indirettamente a ulteriori responsabilità penali.</a:t>
            </a:r>
          </a:p>
          <a:p>
            <a:pPr marL="0" indent="0" algn="just">
              <a:buNone/>
            </a:pPr>
            <a:endParaRPr lang="it-IT" dirty="0"/>
          </a:p>
        </p:txBody>
      </p:sp>
      <p:pic>
        <p:nvPicPr>
          <p:cNvPr id="11" name="Immagine 10">
            <a:extLst>
              <a:ext uri="{FF2B5EF4-FFF2-40B4-BE49-F238E27FC236}">
                <a16:creationId xmlns:a16="http://schemas.microsoft.com/office/drawing/2014/main" id="{B2912661-DC55-439A-8F8D-6B7CD088E585}"/>
              </a:ext>
            </a:extLst>
          </p:cNvPr>
          <p:cNvPicPr>
            <a:picLocks noChangeAspect="1"/>
          </p:cNvPicPr>
          <p:nvPr/>
        </p:nvPicPr>
        <p:blipFill>
          <a:blip r:embed="rId3"/>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EEF3C669-CF7B-4115-9F29-C5D94033AA81}"/>
              </a:ext>
            </a:extLst>
          </p:cNvPr>
          <p:cNvPicPr>
            <a:picLocks noChangeAspect="1"/>
          </p:cNvPicPr>
          <p:nvPr/>
        </p:nvPicPr>
        <p:blipFill>
          <a:blip r:embed="rId4"/>
          <a:stretch>
            <a:fillRect/>
          </a:stretch>
        </p:blipFill>
        <p:spPr>
          <a:xfrm>
            <a:off x="11375448" y="139254"/>
            <a:ext cx="525379" cy="525379"/>
          </a:xfrm>
          <a:prstGeom prst="rect">
            <a:avLst/>
          </a:prstGeom>
        </p:spPr>
      </p:pic>
      <p:pic>
        <p:nvPicPr>
          <p:cNvPr id="13" name="Immagine 12">
            <a:extLst>
              <a:ext uri="{FF2B5EF4-FFF2-40B4-BE49-F238E27FC236}">
                <a16:creationId xmlns:a16="http://schemas.microsoft.com/office/drawing/2014/main" id="{C339E487-AAA7-4FCF-B276-8E8C6CA9254B}"/>
              </a:ext>
            </a:extLst>
          </p:cNvPr>
          <p:cNvPicPr>
            <a:picLocks noChangeAspect="1"/>
          </p:cNvPicPr>
          <p:nvPr/>
        </p:nvPicPr>
        <p:blipFill>
          <a:blip r:embed="rId5"/>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1267522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00B050"/>
                </a:solidFill>
              </a:rPr>
              <a:t>reati legati all’autocertificazione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err="1">
                <a:solidFill>
                  <a:schemeClr val="accent3">
                    <a:lumMod val="75000"/>
                  </a:schemeClr>
                </a:solidFill>
                <a:highlight>
                  <a:srgbClr val="00FF00"/>
                </a:highlight>
              </a:rPr>
              <a:t>D.p.R</a:t>
            </a:r>
            <a:r>
              <a:rPr lang="it-IT" b="1" i="1" dirty="0">
                <a:solidFill>
                  <a:schemeClr val="accent3">
                    <a:lumMod val="75000"/>
                  </a:schemeClr>
                </a:solidFill>
                <a:highlight>
                  <a:srgbClr val="00FF00"/>
                </a:highlight>
              </a:rPr>
              <a:t> 445/2000</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7" name="Segnaposto contenuto 2">
            <a:extLst>
              <a:ext uri="{FF2B5EF4-FFF2-40B4-BE49-F238E27FC236}">
                <a16:creationId xmlns:a16="http://schemas.microsoft.com/office/drawing/2014/main" id="{922E5DF5-9734-43EB-8501-C707CD165ED5}"/>
              </a:ext>
            </a:extLst>
          </p:cNvPr>
          <p:cNvSpPr txBox="1">
            <a:spLocks/>
          </p:cNvSpPr>
          <p:nvPr/>
        </p:nvSpPr>
        <p:spPr>
          <a:xfrm>
            <a:off x="1451579" y="2585141"/>
            <a:ext cx="9603275" cy="89632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it-IT" dirty="0"/>
              <a:t>L’art. 76 del D.P.R. 445/2000 che disciplina la «Documentazione amministrativa» quindi </a:t>
            </a:r>
            <a:r>
              <a:rPr lang="it-IT" dirty="0" err="1"/>
              <a:t>ache</a:t>
            </a:r>
            <a:r>
              <a:rPr lang="it-IT" dirty="0"/>
              <a:t> le «autocertificazioni» richiama i reati di falso di cui agli </a:t>
            </a:r>
            <a:r>
              <a:rPr lang="it-IT" b="1" dirty="0">
                <a:solidFill>
                  <a:srgbClr val="FF0000"/>
                </a:solidFill>
              </a:rPr>
              <a:t>artt. 495 e 496 c.p.</a:t>
            </a:r>
          </a:p>
          <a:p>
            <a:pPr marL="0" indent="0" algn="just">
              <a:buNone/>
            </a:pPr>
            <a:endParaRPr lang="it-IT" dirty="0"/>
          </a:p>
        </p:txBody>
      </p:sp>
      <p:sp>
        <p:nvSpPr>
          <p:cNvPr id="11" name="Ovale 10">
            <a:extLst>
              <a:ext uri="{FF2B5EF4-FFF2-40B4-BE49-F238E27FC236}">
                <a16:creationId xmlns:a16="http://schemas.microsoft.com/office/drawing/2014/main" id="{4EAEFE07-B08D-4029-975D-035EA34BF298}"/>
              </a:ext>
            </a:extLst>
          </p:cNvPr>
          <p:cNvSpPr/>
          <p:nvPr/>
        </p:nvSpPr>
        <p:spPr>
          <a:xfrm>
            <a:off x="1077392" y="3387507"/>
            <a:ext cx="4674051" cy="2267779"/>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Art. 495 c.p.</a:t>
            </a:r>
          </a:p>
          <a:p>
            <a:pPr algn="ctr"/>
            <a:r>
              <a:rPr lang="it-IT" b="1" dirty="0">
                <a:solidFill>
                  <a:schemeClr val="tx1"/>
                </a:solidFill>
              </a:rPr>
              <a:t>Falsa attestazione o dichiarazione a un pubblico ufficiale sulla identità o sulle qualità personali proprie o di altri</a:t>
            </a:r>
          </a:p>
        </p:txBody>
      </p:sp>
      <p:sp>
        <p:nvSpPr>
          <p:cNvPr id="12" name="Ovale 11">
            <a:extLst>
              <a:ext uri="{FF2B5EF4-FFF2-40B4-BE49-F238E27FC236}">
                <a16:creationId xmlns:a16="http://schemas.microsoft.com/office/drawing/2014/main" id="{F1C23C73-6CB3-4054-91F2-DC9E4A989E66}"/>
              </a:ext>
            </a:extLst>
          </p:cNvPr>
          <p:cNvSpPr/>
          <p:nvPr/>
        </p:nvSpPr>
        <p:spPr>
          <a:xfrm>
            <a:off x="6253216" y="3429000"/>
            <a:ext cx="4815917" cy="1888928"/>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 Art. 496 c.p.</a:t>
            </a:r>
          </a:p>
          <a:p>
            <a:pPr algn="ctr"/>
            <a:r>
              <a:rPr lang="it-IT" b="1" dirty="0">
                <a:solidFill>
                  <a:schemeClr val="tx1"/>
                </a:solidFill>
              </a:rPr>
              <a:t>False  dichiarazioni sulle identità o su qualità personali proprie o di altri</a:t>
            </a:r>
          </a:p>
        </p:txBody>
      </p:sp>
      <p:sp>
        <p:nvSpPr>
          <p:cNvPr id="6" name="Ovale 5">
            <a:extLst>
              <a:ext uri="{FF2B5EF4-FFF2-40B4-BE49-F238E27FC236}">
                <a16:creationId xmlns:a16="http://schemas.microsoft.com/office/drawing/2014/main" id="{D9CE371B-2113-4973-9D54-19EDE6A52F7B}"/>
              </a:ext>
            </a:extLst>
          </p:cNvPr>
          <p:cNvSpPr/>
          <p:nvPr/>
        </p:nvSpPr>
        <p:spPr>
          <a:xfrm>
            <a:off x="3587262" y="5135407"/>
            <a:ext cx="2387223" cy="801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Pena: reclusione da 1 a 6 anni</a:t>
            </a:r>
          </a:p>
        </p:txBody>
      </p:sp>
      <p:sp>
        <p:nvSpPr>
          <p:cNvPr id="13" name="Ovale 12">
            <a:extLst>
              <a:ext uri="{FF2B5EF4-FFF2-40B4-BE49-F238E27FC236}">
                <a16:creationId xmlns:a16="http://schemas.microsoft.com/office/drawing/2014/main" id="{8F21413F-D95A-45AA-AA94-E9F7A0C01E4F}"/>
              </a:ext>
            </a:extLst>
          </p:cNvPr>
          <p:cNvSpPr/>
          <p:nvPr/>
        </p:nvSpPr>
        <p:spPr>
          <a:xfrm>
            <a:off x="6778925" y="5089305"/>
            <a:ext cx="2387223" cy="801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Pena: reclusione da 1 a 5 anni</a:t>
            </a:r>
          </a:p>
        </p:txBody>
      </p:sp>
      <p:pic>
        <p:nvPicPr>
          <p:cNvPr id="14" name="Immagine 13">
            <a:extLst>
              <a:ext uri="{FF2B5EF4-FFF2-40B4-BE49-F238E27FC236}">
                <a16:creationId xmlns:a16="http://schemas.microsoft.com/office/drawing/2014/main" id="{F02CB7D7-B268-44AC-8BBC-823B1535FD81}"/>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5" name="Immagine 14">
            <a:extLst>
              <a:ext uri="{FF2B5EF4-FFF2-40B4-BE49-F238E27FC236}">
                <a16:creationId xmlns:a16="http://schemas.microsoft.com/office/drawing/2014/main" id="{77535A75-9201-4554-B4D2-1E02A3234837}"/>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6" name="Immagine 15">
            <a:extLst>
              <a:ext uri="{FF2B5EF4-FFF2-40B4-BE49-F238E27FC236}">
                <a16:creationId xmlns:a16="http://schemas.microsoft.com/office/drawing/2014/main" id="{CA2E5265-842E-48DC-9DF8-3B28901E7BF2}"/>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2833520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00B050"/>
                </a:solidFill>
              </a:rPr>
              <a:t>reati legati all’autocertificazione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err="1">
                <a:solidFill>
                  <a:schemeClr val="accent3">
                    <a:lumMod val="75000"/>
                  </a:schemeClr>
                </a:solidFill>
                <a:highlight>
                  <a:srgbClr val="00FF00"/>
                </a:highlight>
              </a:rPr>
              <a:t>D.p.R</a:t>
            </a:r>
            <a:r>
              <a:rPr lang="it-IT" b="1" i="1" dirty="0">
                <a:solidFill>
                  <a:schemeClr val="accent3">
                    <a:lumMod val="75000"/>
                  </a:schemeClr>
                </a:solidFill>
                <a:highlight>
                  <a:srgbClr val="00FF00"/>
                </a:highlight>
              </a:rPr>
              <a:t> 445/2000</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7" name="Segnaposto contenuto 2">
            <a:extLst>
              <a:ext uri="{FF2B5EF4-FFF2-40B4-BE49-F238E27FC236}">
                <a16:creationId xmlns:a16="http://schemas.microsoft.com/office/drawing/2014/main" id="{922E5DF5-9734-43EB-8501-C707CD165ED5}"/>
              </a:ext>
            </a:extLst>
          </p:cNvPr>
          <p:cNvSpPr txBox="1">
            <a:spLocks/>
          </p:cNvSpPr>
          <p:nvPr/>
        </p:nvSpPr>
        <p:spPr>
          <a:xfrm>
            <a:off x="1451579" y="2585141"/>
            <a:ext cx="9603275" cy="89632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it-IT" dirty="0"/>
              <a:t>L’art. 76 del D.P.R. 445/2000 che disciplina la «Documentazione amministrativa» quindi </a:t>
            </a:r>
            <a:r>
              <a:rPr lang="it-IT" dirty="0" err="1"/>
              <a:t>ache</a:t>
            </a:r>
            <a:r>
              <a:rPr lang="it-IT" dirty="0"/>
              <a:t> le «autocertificazioni» richiama i reati di falso di cui agli </a:t>
            </a:r>
            <a:r>
              <a:rPr lang="it-IT" b="1" dirty="0">
                <a:solidFill>
                  <a:srgbClr val="FF0000"/>
                </a:solidFill>
              </a:rPr>
              <a:t>artt. 495 e 496 c.p.</a:t>
            </a:r>
          </a:p>
          <a:p>
            <a:pPr marL="0" indent="0" algn="just">
              <a:buNone/>
            </a:pPr>
            <a:endParaRPr lang="it-IT" dirty="0"/>
          </a:p>
        </p:txBody>
      </p:sp>
      <p:sp>
        <p:nvSpPr>
          <p:cNvPr id="13" name="Ovale 12">
            <a:extLst>
              <a:ext uri="{FF2B5EF4-FFF2-40B4-BE49-F238E27FC236}">
                <a16:creationId xmlns:a16="http://schemas.microsoft.com/office/drawing/2014/main" id="{8F21413F-D95A-45AA-AA94-E9F7A0C01E4F}"/>
              </a:ext>
            </a:extLst>
          </p:cNvPr>
          <p:cNvSpPr/>
          <p:nvPr/>
        </p:nvSpPr>
        <p:spPr>
          <a:xfrm>
            <a:off x="421626" y="3385201"/>
            <a:ext cx="11348748" cy="294764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5">
                    <a:lumMod val="75000"/>
                  </a:schemeClr>
                </a:solidFill>
              </a:rPr>
              <a:t>E’ verosimile che questi reati </a:t>
            </a:r>
            <a:r>
              <a:rPr lang="it-IT" b="1" u="sng" dirty="0">
                <a:solidFill>
                  <a:schemeClr val="accent5">
                    <a:lumMod val="75000"/>
                  </a:schemeClr>
                </a:solidFill>
                <a:effectLst>
                  <a:outerShdw blurRad="38100" dist="38100" dir="2700000" algn="tl">
                    <a:srgbClr val="000000">
                      <a:alpha val="43137"/>
                    </a:srgbClr>
                  </a:outerShdw>
                </a:effectLst>
              </a:rPr>
              <a:t>non possano essere contestati</a:t>
            </a:r>
            <a:r>
              <a:rPr lang="it-IT" b="1" dirty="0">
                <a:solidFill>
                  <a:schemeClr val="accent5">
                    <a:lumMod val="75000"/>
                  </a:schemeClr>
                </a:solidFill>
                <a:effectLst>
                  <a:outerShdw blurRad="38100" dist="38100" dir="2700000" algn="tl">
                    <a:srgbClr val="000000">
                      <a:alpha val="43137"/>
                    </a:srgbClr>
                  </a:outerShdw>
                </a:effectLst>
              </a:rPr>
              <a:t> dal p.m. </a:t>
            </a:r>
            <a:r>
              <a:rPr lang="it-IT" b="1" dirty="0">
                <a:solidFill>
                  <a:schemeClr val="accent5">
                    <a:lumMod val="75000"/>
                  </a:schemeClr>
                </a:solidFill>
              </a:rPr>
              <a:t>a chi, fermato dalle forze dell’ordine, fornisce la scusa di, p.e., avere necessità di salute, portare la spesa ai parenti in difficoltà per due motivi:</a:t>
            </a:r>
          </a:p>
          <a:p>
            <a:pPr algn="ctr"/>
            <a:endParaRPr lang="it-IT" b="1" dirty="0">
              <a:solidFill>
                <a:schemeClr val="accent5">
                  <a:lumMod val="75000"/>
                </a:schemeClr>
              </a:solidFill>
            </a:endParaRPr>
          </a:p>
          <a:p>
            <a:pPr marL="342900" indent="-342900" algn="ctr">
              <a:buAutoNum type="arabicParenR"/>
            </a:pPr>
            <a:r>
              <a:rPr lang="it-IT" b="1" dirty="0">
                <a:solidFill>
                  <a:schemeClr val="accent5">
                    <a:lumMod val="75000"/>
                  </a:schemeClr>
                </a:solidFill>
              </a:rPr>
              <a:t>Si tratta di un </a:t>
            </a:r>
            <a:r>
              <a:rPr lang="it-IT" b="1" i="1" u="sng" dirty="0">
                <a:solidFill>
                  <a:schemeClr val="accent5">
                    <a:lumMod val="75000"/>
                  </a:schemeClr>
                </a:solidFill>
                <a:effectLst>
                  <a:outerShdw blurRad="38100" dist="38100" dir="2700000" algn="tl">
                    <a:srgbClr val="000000">
                      <a:alpha val="43137"/>
                    </a:srgbClr>
                  </a:outerShdw>
                </a:effectLst>
              </a:rPr>
              <a:t>procedimento penale </a:t>
            </a:r>
            <a:r>
              <a:rPr lang="it-IT" b="1" dirty="0">
                <a:solidFill>
                  <a:schemeClr val="accent5">
                    <a:lumMod val="75000"/>
                  </a:schemeClr>
                </a:solidFill>
              </a:rPr>
              <a:t>e </a:t>
            </a:r>
            <a:r>
              <a:rPr lang="it-IT" b="1" i="1" u="sng" dirty="0">
                <a:solidFill>
                  <a:schemeClr val="accent5">
                    <a:lumMod val="75000"/>
                  </a:schemeClr>
                </a:solidFill>
                <a:effectLst>
                  <a:outerShdw blurRad="38100" dist="38100" dir="2700000" algn="tl">
                    <a:srgbClr val="000000">
                      <a:alpha val="43137"/>
                    </a:srgbClr>
                  </a:outerShdw>
                </a:effectLst>
              </a:rPr>
              <a:t>l’indagato ha il diritto di mentire</a:t>
            </a:r>
            <a:r>
              <a:rPr lang="it-IT" b="1" dirty="0">
                <a:solidFill>
                  <a:schemeClr val="accent5">
                    <a:lumMod val="75000"/>
                  </a:schemeClr>
                </a:solidFill>
              </a:rPr>
              <a:t>;</a:t>
            </a:r>
          </a:p>
          <a:p>
            <a:pPr marL="342900" indent="-342900" algn="ctr">
              <a:buAutoNum type="arabicParenR"/>
            </a:pPr>
            <a:endParaRPr lang="it-IT" b="1" dirty="0">
              <a:solidFill>
                <a:schemeClr val="accent5">
                  <a:lumMod val="75000"/>
                </a:schemeClr>
              </a:solidFill>
            </a:endParaRPr>
          </a:p>
          <a:p>
            <a:pPr marL="342900" indent="-342900" algn="ctr">
              <a:buAutoNum type="arabicParenR"/>
            </a:pPr>
            <a:r>
              <a:rPr lang="it-IT" b="1" dirty="0">
                <a:solidFill>
                  <a:schemeClr val="accent5">
                    <a:lumMod val="75000"/>
                  </a:schemeClr>
                </a:solidFill>
                <a:effectLst>
                  <a:outerShdw blurRad="38100" dist="38100" dir="2700000" algn="tl">
                    <a:srgbClr val="000000">
                      <a:alpha val="43137"/>
                    </a:srgbClr>
                  </a:outerShdw>
                </a:effectLst>
              </a:rPr>
              <a:t>Gli estremi delle dichiarazioni false si riferiscono solamente sulla «identità, stato o qualità della persona»;</a:t>
            </a:r>
            <a:endParaRPr lang="it-IT" b="1" dirty="0">
              <a:effectLst>
                <a:outerShdw blurRad="38100" dist="38100" dir="2700000" algn="tl">
                  <a:srgbClr val="000000">
                    <a:alpha val="43137"/>
                  </a:srgbClr>
                </a:outerShdw>
              </a:effectLst>
            </a:endParaRPr>
          </a:p>
        </p:txBody>
      </p:sp>
      <p:pic>
        <p:nvPicPr>
          <p:cNvPr id="11" name="Immagine 10">
            <a:extLst>
              <a:ext uri="{FF2B5EF4-FFF2-40B4-BE49-F238E27FC236}">
                <a16:creationId xmlns:a16="http://schemas.microsoft.com/office/drawing/2014/main" id="{2AF38560-092C-46D6-ACDA-F6DC8722EAB3}"/>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6E4AC0E0-734E-45DE-B114-7D2B5D7D814B}"/>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4" name="Immagine 13">
            <a:extLst>
              <a:ext uri="{FF2B5EF4-FFF2-40B4-BE49-F238E27FC236}">
                <a16:creationId xmlns:a16="http://schemas.microsoft.com/office/drawing/2014/main" id="{8A3CC8E2-71B9-4D2E-AAF5-E005B045C7D2}"/>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201427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00B050"/>
                </a:solidFill>
              </a:rPr>
              <a:t>reati legati all’autocertificazione</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err="1">
                <a:solidFill>
                  <a:schemeClr val="accent3">
                    <a:lumMod val="75000"/>
                  </a:schemeClr>
                </a:solidFill>
                <a:highlight>
                  <a:srgbClr val="00FF00"/>
                </a:highlight>
              </a:rPr>
              <a:t>D.p.R</a:t>
            </a:r>
            <a:r>
              <a:rPr lang="it-IT" b="1" i="1" dirty="0">
                <a:solidFill>
                  <a:schemeClr val="accent3">
                    <a:lumMod val="75000"/>
                  </a:schemeClr>
                </a:solidFill>
                <a:highlight>
                  <a:srgbClr val="00FF00"/>
                </a:highlight>
              </a:rPr>
              <a:t> 445/2000</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7" name="Segnaposto contenuto 2">
            <a:extLst>
              <a:ext uri="{FF2B5EF4-FFF2-40B4-BE49-F238E27FC236}">
                <a16:creationId xmlns:a16="http://schemas.microsoft.com/office/drawing/2014/main" id="{922E5DF5-9734-43EB-8501-C707CD165ED5}"/>
              </a:ext>
            </a:extLst>
          </p:cNvPr>
          <p:cNvSpPr txBox="1">
            <a:spLocks/>
          </p:cNvSpPr>
          <p:nvPr/>
        </p:nvSpPr>
        <p:spPr>
          <a:xfrm>
            <a:off x="1451579" y="2585141"/>
            <a:ext cx="9603275" cy="89632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it-IT" dirty="0"/>
              <a:t>L’art. 76 del D.P.R. 445/2000 che disciplina la «Documentazione amministrativa» quindi </a:t>
            </a:r>
            <a:r>
              <a:rPr lang="it-IT" dirty="0" err="1"/>
              <a:t>ache</a:t>
            </a:r>
            <a:r>
              <a:rPr lang="it-IT" dirty="0"/>
              <a:t> le «autocertificazioni» richiama i reati di falso di cui agli </a:t>
            </a:r>
            <a:r>
              <a:rPr lang="it-IT" b="1" dirty="0">
                <a:solidFill>
                  <a:srgbClr val="FF0000"/>
                </a:solidFill>
              </a:rPr>
              <a:t>artt. 495 e 496 c.p.</a:t>
            </a:r>
          </a:p>
          <a:p>
            <a:pPr marL="0" indent="0" algn="just">
              <a:buNone/>
            </a:pPr>
            <a:endParaRPr lang="it-IT" dirty="0"/>
          </a:p>
        </p:txBody>
      </p:sp>
      <p:sp>
        <p:nvSpPr>
          <p:cNvPr id="6" name="Rettangolo 5">
            <a:extLst>
              <a:ext uri="{FF2B5EF4-FFF2-40B4-BE49-F238E27FC236}">
                <a16:creationId xmlns:a16="http://schemas.microsoft.com/office/drawing/2014/main" id="{755CF4B2-D630-43E7-A67A-9207A7A5BC57}"/>
              </a:ext>
            </a:extLst>
          </p:cNvPr>
          <p:cNvSpPr/>
          <p:nvPr/>
        </p:nvSpPr>
        <p:spPr>
          <a:xfrm>
            <a:off x="1314567" y="3395855"/>
            <a:ext cx="10666052" cy="18808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5">
                    <a:lumMod val="75000"/>
                  </a:schemeClr>
                </a:solidFill>
              </a:rPr>
              <a:t>Tuttavia, in quell’occasione le forze di polizia procederanno, nell’ambito delle loro funzioni di polizia giudiziaria, a porre in essere tutte le misure consentite dalla legge.</a:t>
            </a:r>
          </a:p>
          <a:p>
            <a:pPr algn="ctr"/>
            <a:r>
              <a:rPr lang="it-IT" b="1" dirty="0">
                <a:solidFill>
                  <a:schemeClr val="accent5">
                    <a:lumMod val="75000"/>
                  </a:schemeClr>
                </a:solidFill>
                <a:effectLst>
                  <a:outerShdw blurRad="38100" dist="38100" dir="2700000" algn="tl">
                    <a:srgbClr val="000000">
                      <a:alpha val="43137"/>
                    </a:srgbClr>
                  </a:outerShdw>
                </a:effectLst>
              </a:rPr>
              <a:t>Infatti, potranno raccogliere elementi per la sussistenza di ulteriori ipotesi di reato, come per esempio:</a:t>
            </a:r>
            <a:endParaRPr lang="it-IT" b="1" dirty="0">
              <a:effectLst>
                <a:outerShdw blurRad="38100" dist="38100" dir="2700000" algn="tl">
                  <a:srgbClr val="000000">
                    <a:alpha val="43137"/>
                  </a:srgbClr>
                </a:outerShdw>
              </a:effectLst>
            </a:endParaRPr>
          </a:p>
        </p:txBody>
      </p:sp>
      <p:sp>
        <p:nvSpPr>
          <p:cNvPr id="11" name="Ovale 10">
            <a:extLst>
              <a:ext uri="{FF2B5EF4-FFF2-40B4-BE49-F238E27FC236}">
                <a16:creationId xmlns:a16="http://schemas.microsoft.com/office/drawing/2014/main" id="{9513600B-2FE5-4E9A-9C6C-98C7E74B4288}"/>
              </a:ext>
            </a:extLst>
          </p:cNvPr>
          <p:cNvSpPr/>
          <p:nvPr/>
        </p:nvSpPr>
        <p:spPr>
          <a:xfrm>
            <a:off x="2516430" y="4674478"/>
            <a:ext cx="3301000" cy="1391715"/>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 Art. 337 c.p.</a:t>
            </a:r>
          </a:p>
          <a:p>
            <a:pPr algn="ctr"/>
            <a:r>
              <a:rPr lang="it-IT" b="1" dirty="0">
                <a:solidFill>
                  <a:schemeClr val="tx1"/>
                </a:solidFill>
              </a:rPr>
              <a:t>Resistenza a pubblico ufficiale</a:t>
            </a:r>
          </a:p>
        </p:txBody>
      </p:sp>
      <p:sp>
        <p:nvSpPr>
          <p:cNvPr id="12" name="Ovale 11">
            <a:extLst>
              <a:ext uri="{FF2B5EF4-FFF2-40B4-BE49-F238E27FC236}">
                <a16:creationId xmlns:a16="http://schemas.microsoft.com/office/drawing/2014/main" id="{411A223B-1DF8-4A22-8581-92F0199D3158}"/>
              </a:ext>
            </a:extLst>
          </p:cNvPr>
          <p:cNvSpPr/>
          <p:nvPr/>
        </p:nvSpPr>
        <p:spPr>
          <a:xfrm>
            <a:off x="6860273" y="4674478"/>
            <a:ext cx="3301000" cy="1391715"/>
          </a:xfrm>
          <a:prstGeom prst="ellipse">
            <a:avLst/>
          </a:prstGeom>
          <a:solidFill>
            <a:srgbClr val="00B0F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 Art. 438 e 452 c.p.</a:t>
            </a:r>
          </a:p>
          <a:p>
            <a:pPr algn="ctr"/>
            <a:r>
              <a:rPr lang="it-IT" b="1" dirty="0">
                <a:solidFill>
                  <a:schemeClr val="tx1"/>
                </a:solidFill>
              </a:rPr>
              <a:t>Epidemia o Epidemia colposa</a:t>
            </a:r>
          </a:p>
        </p:txBody>
      </p:sp>
      <p:pic>
        <p:nvPicPr>
          <p:cNvPr id="13" name="Immagine 12">
            <a:extLst>
              <a:ext uri="{FF2B5EF4-FFF2-40B4-BE49-F238E27FC236}">
                <a16:creationId xmlns:a16="http://schemas.microsoft.com/office/drawing/2014/main" id="{6EC5FFD6-C064-4202-8DFB-C6A4DB0F6C11}"/>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4" name="Immagine 13">
            <a:extLst>
              <a:ext uri="{FF2B5EF4-FFF2-40B4-BE49-F238E27FC236}">
                <a16:creationId xmlns:a16="http://schemas.microsoft.com/office/drawing/2014/main" id="{91E9EABA-DE6A-4F34-AD7A-2017FD176C40}"/>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5" name="Immagine 14">
            <a:extLst>
              <a:ext uri="{FF2B5EF4-FFF2-40B4-BE49-F238E27FC236}">
                <a16:creationId xmlns:a16="http://schemas.microsoft.com/office/drawing/2014/main" id="{1F79557F-B75E-450A-A81B-B0C70F818A03}"/>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2860930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FF0000"/>
                </a:solidFill>
              </a:rPr>
              <a:t>reati di epidemia dolosa e colposa</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a:solidFill>
                  <a:schemeClr val="bg1"/>
                </a:solidFill>
                <a:highlight>
                  <a:srgbClr val="000000"/>
                </a:highlight>
              </a:rPr>
              <a:t>art. 438 c.p. e art. 452 c.p.</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7" name="Segnaposto contenuto 2">
            <a:extLst>
              <a:ext uri="{FF2B5EF4-FFF2-40B4-BE49-F238E27FC236}">
                <a16:creationId xmlns:a16="http://schemas.microsoft.com/office/drawing/2014/main" id="{922E5DF5-9734-43EB-8501-C707CD165ED5}"/>
              </a:ext>
            </a:extLst>
          </p:cNvPr>
          <p:cNvSpPr txBox="1">
            <a:spLocks/>
          </p:cNvSpPr>
          <p:nvPr/>
        </p:nvSpPr>
        <p:spPr>
          <a:xfrm>
            <a:off x="1314567" y="2467288"/>
            <a:ext cx="10666052" cy="896322"/>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it-IT" b="1" i="1" dirty="0"/>
              <a:t>«Chiunque cagiona un’epidemia mediante la diffusione di germi patogeni è punito con l’ergastolo» (</a:t>
            </a:r>
            <a:r>
              <a:rPr lang="it-IT" b="1" i="1" dirty="0">
                <a:effectLst>
                  <a:outerShdw blurRad="38100" dist="38100" dir="2700000" algn="tl">
                    <a:srgbClr val="000000">
                      <a:alpha val="43137"/>
                    </a:srgbClr>
                  </a:outerShdw>
                </a:effectLst>
              </a:rPr>
              <a:t>art. 438 c.p.</a:t>
            </a:r>
            <a:r>
              <a:rPr lang="it-IT" b="1" i="1" dirty="0"/>
              <a:t>)</a:t>
            </a:r>
            <a:endParaRPr lang="it-IT" b="1" i="1" dirty="0">
              <a:solidFill>
                <a:srgbClr val="FF0000"/>
              </a:solidFill>
            </a:endParaRPr>
          </a:p>
          <a:p>
            <a:pPr marL="0" indent="0" algn="just">
              <a:buNone/>
            </a:pPr>
            <a:endParaRPr lang="it-IT" dirty="0"/>
          </a:p>
        </p:txBody>
      </p:sp>
      <p:sp>
        <p:nvSpPr>
          <p:cNvPr id="6" name="Rettangolo 5">
            <a:extLst>
              <a:ext uri="{FF2B5EF4-FFF2-40B4-BE49-F238E27FC236}">
                <a16:creationId xmlns:a16="http://schemas.microsoft.com/office/drawing/2014/main" id="{755CF4B2-D630-43E7-A67A-9207A7A5BC57}"/>
              </a:ext>
            </a:extLst>
          </p:cNvPr>
          <p:cNvSpPr/>
          <p:nvPr/>
        </p:nvSpPr>
        <p:spPr>
          <a:xfrm>
            <a:off x="1314567" y="3443952"/>
            <a:ext cx="10666052" cy="896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b="1" dirty="0">
              <a:solidFill>
                <a:schemeClr val="accent5">
                  <a:lumMod val="75000"/>
                </a:schemeClr>
              </a:solidFill>
            </a:endParaRPr>
          </a:p>
          <a:p>
            <a:endParaRPr lang="it-IT" b="1" dirty="0">
              <a:solidFill>
                <a:schemeClr val="accent5">
                  <a:lumMod val="75000"/>
                </a:schemeClr>
              </a:solidFill>
            </a:endParaRPr>
          </a:p>
          <a:p>
            <a:pPr algn="just"/>
            <a:r>
              <a:rPr lang="it-IT" b="1" dirty="0">
                <a:solidFill>
                  <a:schemeClr val="accent5">
                    <a:lumMod val="75000"/>
                  </a:schemeClr>
                </a:solidFill>
              </a:rPr>
              <a:t>E’ probabile che alcune Procure della Repubblica aprano fascicoli per condurre accertamenti sulla possibile commissione del reato di epidemia colposa </a:t>
            </a:r>
            <a:r>
              <a:rPr lang="it-IT" b="1" i="1" dirty="0">
                <a:solidFill>
                  <a:schemeClr val="accent5">
                    <a:lumMod val="75000"/>
                  </a:schemeClr>
                </a:solidFill>
              </a:rPr>
              <a:t>ex </a:t>
            </a:r>
            <a:r>
              <a:rPr lang="it-IT" b="1" i="1" u="sng" dirty="0">
                <a:solidFill>
                  <a:schemeClr val="accent5">
                    <a:lumMod val="75000"/>
                  </a:schemeClr>
                </a:solidFill>
                <a:effectLst>
                  <a:outerShdw blurRad="38100" dist="38100" dir="2700000" algn="tl">
                    <a:srgbClr val="000000">
                      <a:alpha val="43137"/>
                    </a:srgbClr>
                  </a:outerShdw>
                </a:effectLst>
              </a:rPr>
              <a:t>art. 452</a:t>
            </a:r>
            <a:endParaRPr lang="it-IT" b="1" dirty="0">
              <a:solidFill>
                <a:schemeClr val="accent5">
                  <a:lumMod val="75000"/>
                </a:schemeClr>
              </a:solidFill>
              <a:effectLst>
                <a:outerShdw blurRad="38100" dist="38100" dir="2700000" algn="tl">
                  <a:srgbClr val="000000">
                    <a:alpha val="43137"/>
                  </a:srgbClr>
                </a:outerShdw>
              </a:effectLst>
            </a:endParaRPr>
          </a:p>
          <a:p>
            <a:endParaRPr lang="it-IT" b="1" dirty="0">
              <a:solidFill>
                <a:schemeClr val="accent5">
                  <a:lumMod val="75000"/>
                </a:schemeClr>
              </a:solidFill>
            </a:endParaRPr>
          </a:p>
          <a:p>
            <a:pPr algn="ctr"/>
            <a:endParaRPr lang="it-IT" b="1" dirty="0">
              <a:effectLst>
                <a:outerShdw blurRad="38100" dist="38100" dir="2700000" algn="tl">
                  <a:srgbClr val="000000">
                    <a:alpha val="43137"/>
                  </a:srgbClr>
                </a:outerShdw>
              </a:effectLst>
            </a:endParaRPr>
          </a:p>
        </p:txBody>
      </p:sp>
      <p:sp>
        <p:nvSpPr>
          <p:cNvPr id="13" name="Rettangolo 12">
            <a:extLst>
              <a:ext uri="{FF2B5EF4-FFF2-40B4-BE49-F238E27FC236}">
                <a16:creationId xmlns:a16="http://schemas.microsoft.com/office/drawing/2014/main" id="{353D9E3B-0659-4DE8-8C64-3C9986C7067B}"/>
              </a:ext>
            </a:extLst>
          </p:cNvPr>
          <p:cNvSpPr/>
          <p:nvPr/>
        </p:nvSpPr>
        <p:spPr>
          <a:xfrm>
            <a:off x="1314567" y="4501598"/>
            <a:ext cx="10666052" cy="1049235"/>
          </a:xfrm>
          <a:custGeom>
            <a:avLst/>
            <a:gdLst>
              <a:gd name="connsiteX0" fmla="*/ 0 w 10666052"/>
              <a:gd name="connsiteY0" fmla="*/ 0 h 1049235"/>
              <a:gd name="connsiteX1" fmla="*/ 379237 w 10666052"/>
              <a:gd name="connsiteY1" fmla="*/ 0 h 1049235"/>
              <a:gd name="connsiteX2" fmla="*/ 1185117 w 10666052"/>
              <a:gd name="connsiteY2" fmla="*/ 0 h 1049235"/>
              <a:gd name="connsiteX3" fmla="*/ 1457694 w 10666052"/>
              <a:gd name="connsiteY3" fmla="*/ 0 h 1049235"/>
              <a:gd name="connsiteX4" fmla="*/ 2263573 w 10666052"/>
              <a:gd name="connsiteY4" fmla="*/ 0 h 1049235"/>
              <a:gd name="connsiteX5" fmla="*/ 3069453 w 10666052"/>
              <a:gd name="connsiteY5" fmla="*/ 0 h 1049235"/>
              <a:gd name="connsiteX6" fmla="*/ 3662011 w 10666052"/>
              <a:gd name="connsiteY6" fmla="*/ 0 h 1049235"/>
              <a:gd name="connsiteX7" fmla="*/ 4467891 w 10666052"/>
              <a:gd name="connsiteY7" fmla="*/ 0 h 1049235"/>
              <a:gd name="connsiteX8" fmla="*/ 5273770 w 10666052"/>
              <a:gd name="connsiteY8" fmla="*/ 0 h 1049235"/>
              <a:gd name="connsiteX9" fmla="*/ 5653008 w 10666052"/>
              <a:gd name="connsiteY9" fmla="*/ 0 h 1049235"/>
              <a:gd name="connsiteX10" fmla="*/ 6458887 w 10666052"/>
              <a:gd name="connsiteY10" fmla="*/ 0 h 1049235"/>
              <a:gd name="connsiteX11" fmla="*/ 7264767 w 10666052"/>
              <a:gd name="connsiteY11" fmla="*/ 0 h 1049235"/>
              <a:gd name="connsiteX12" fmla="*/ 7644004 w 10666052"/>
              <a:gd name="connsiteY12" fmla="*/ 0 h 1049235"/>
              <a:gd name="connsiteX13" fmla="*/ 8343223 w 10666052"/>
              <a:gd name="connsiteY13" fmla="*/ 0 h 1049235"/>
              <a:gd name="connsiteX14" fmla="*/ 8935781 w 10666052"/>
              <a:gd name="connsiteY14" fmla="*/ 0 h 1049235"/>
              <a:gd name="connsiteX15" fmla="*/ 9315019 w 10666052"/>
              <a:gd name="connsiteY15" fmla="*/ 0 h 1049235"/>
              <a:gd name="connsiteX16" fmla="*/ 9587596 w 10666052"/>
              <a:gd name="connsiteY16" fmla="*/ 0 h 1049235"/>
              <a:gd name="connsiteX17" fmla="*/ 10666052 w 10666052"/>
              <a:gd name="connsiteY17" fmla="*/ 0 h 1049235"/>
              <a:gd name="connsiteX18" fmla="*/ 10666052 w 10666052"/>
              <a:gd name="connsiteY18" fmla="*/ 535110 h 1049235"/>
              <a:gd name="connsiteX19" fmla="*/ 10666052 w 10666052"/>
              <a:gd name="connsiteY19" fmla="*/ 1049235 h 1049235"/>
              <a:gd name="connsiteX20" fmla="*/ 10393475 w 10666052"/>
              <a:gd name="connsiteY20" fmla="*/ 1049235 h 1049235"/>
              <a:gd name="connsiteX21" fmla="*/ 10014238 w 10666052"/>
              <a:gd name="connsiteY21" fmla="*/ 1049235 h 1049235"/>
              <a:gd name="connsiteX22" fmla="*/ 9741661 w 10666052"/>
              <a:gd name="connsiteY22" fmla="*/ 1049235 h 1049235"/>
              <a:gd name="connsiteX23" fmla="*/ 8935781 w 10666052"/>
              <a:gd name="connsiteY23" fmla="*/ 1049235 h 1049235"/>
              <a:gd name="connsiteX24" fmla="*/ 8663204 w 10666052"/>
              <a:gd name="connsiteY24" fmla="*/ 1049235 h 1049235"/>
              <a:gd name="connsiteX25" fmla="*/ 7963985 w 10666052"/>
              <a:gd name="connsiteY25" fmla="*/ 1049235 h 1049235"/>
              <a:gd name="connsiteX26" fmla="*/ 7264767 w 10666052"/>
              <a:gd name="connsiteY26" fmla="*/ 1049235 h 1049235"/>
              <a:gd name="connsiteX27" fmla="*/ 6778869 w 10666052"/>
              <a:gd name="connsiteY27" fmla="*/ 1049235 h 1049235"/>
              <a:gd name="connsiteX28" fmla="*/ 6292971 w 10666052"/>
              <a:gd name="connsiteY28" fmla="*/ 1049235 h 1049235"/>
              <a:gd name="connsiteX29" fmla="*/ 5913733 w 10666052"/>
              <a:gd name="connsiteY29" fmla="*/ 1049235 h 1049235"/>
              <a:gd name="connsiteX30" fmla="*/ 5641156 w 10666052"/>
              <a:gd name="connsiteY30" fmla="*/ 1049235 h 1049235"/>
              <a:gd name="connsiteX31" fmla="*/ 5368580 w 10666052"/>
              <a:gd name="connsiteY31" fmla="*/ 1049235 h 1049235"/>
              <a:gd name="connsiteX32" fmla="*/ 4882682 w 10666052"/>
              <a:gd name="connsiteY32" fmla="*/ 1049235 h 1049235"/>
              <a:gd name="connsiteX33" fmla="*/ 4610105 w 10666052"/>
              <a:gd name="connsiteY33" fmla="*/ 1049235 h 1049235"/>
              <a:gd name="connsiteX34" fmla="*/ 3804225 w 10666052"/>
              <a:gd name="connsiteY34" fmla="*/ 1049235 h 1049235"/>
              <a:gd name="connsiteX35" fmla="*/ 3105006 w 10666052"/>
              <a:gd name="connsiteY35" fmla="*/ 1049235 h 1049235"/>
              <a:gd name="connsiteX36" fmla="*/ 2512448 w 10666052"/>
              <a:gd name="connsiteY36" fmla="*/ 1049235 h 1049235"/>
              <a:gd name="connsiteX37" fmla="*/ 2026550 w 10666052"/>
              <a:gd name="connsiteY37" fmla="*/ 1049235 h 1049235"/>
              <a:gd name="connsiteX38" fmla="*/ 1433991 w 10666052"/>
              <a:gd name="connsiteY38" fmla="*/ 1049235 h 1049235"/>
              <a:gd name="connsiteX39" fmla="*/ 1054754 w 10666052"/>
              <a:gd name="connsiteY39" fmla="*/ 1049235 h 1049235"/>
              <a:gd name="connsiteX40" fmla="*/ 0 w 10666052"/>
              <a:gd name="connsiteY40" fmla="*/ 1049235 h 1049235"/>
              <a:gd name="connsiteX41" fmla="*/ 0 w 10666052"/>
              <a:gd name="connsiteY41" fmla="*/ 545602 h 1049235"/>
              <a:gd name="connsiteX42" fmla="*/ 0 w 10666052"/>
              <a:gd name="connsiteY42" fmla="*/ 0 h 10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66052" h="1049235" fill="none" extrusionOk="0">
                <a:moveTo>
                  <a:pt x="0" y="0"/>
                </a:moveTo>
                <a:cubicBezTo>
                  <a:pt x="140598" y="-6638"/>
                  <a:pt x="283143" y="44630"/>
                  <a:pt x="379237" y="0"/>
                </a:cubicBezTo>
                <a:cubicBezTo>
                  <a:pt x="475331" y="-44630"/>
                  <a:pt x="976952" y="26951"/>
                  <a:pt x="1185117" y="0"/>
                </a:cubicBezTo>
                <a:cubicBezTo>
                  <a:pt x="1393282" y="-26951"/>
                  <a:pt x="1353685" y="18312"/>
                  <a:pt x="1457694" y="0"/>
                </a:cubicBezTo>
                <a:cubicBezTo>
                  <a:pt x="1561703" y="-18312"/>
                  <a:pt x="2038218" y="13551"/>
                  <a:pt x="2263573" y="0"/>
                </a:cubicBezTo>
                <a:cubicBezTo>
                  <a:pt x="2488928" y="-13551"/>
                  <a:pt x="2897597" y="87143"/>
                  <a:pt x="3069453" y="0"/>
                </a:cubicBezTo>
                <a:cubicBezTo>
                  <a:pt x="3241309" y="-87143"/>
                  <a:pt x="3460643" y="59305"/>
                  <a:pt x="3662011" y="0"/>
                </a:cubicBezTo>
                <a:cubicBezTo>
                  <a:pt x="3863379" y="-59305"/>
                  <a:pt x="4107571" y="29961"/>
                  <a:pt x="4467891" y="0"/>
                </a:cubicBezTo>
                <a:cubicBezTo>
                  <a:pt x="4828211" y="-29961"/>
                  <a:pt x="5017161" y="14046"/>
                  <a:pt x="5273770" y="0"/>
                </a:cubicBezTo>
                <a:cubicBezTo>
                  <a:pt x="5530379" y="-14046"/>
                  <a:pt x="5552301" y="27670"/>
                  <a:pt x="5653008" y="0"/>
                </a:cubicBezTo>
                <a:cubicBezTo>
                  <a:pt x="5753715" y="-27670"/>
                  <a:pt x="6217255" y="30365"/>
                  <a:pt x="6458887" y="0"/>
                </a:cubicBezTo>
                <a:cubicBezTo>
                  <a:pt x="6700519" y="-30365"/>
                  <a:pt x="6962686" y="14710"/>
                  <a:pt x="7264767" y="0"/>
                </a:cubicBezTo>
                <a:cubicBezTo>
                  <a:pt x="7566848" y="-14710"/>
                  <a:pt x="7562414" y="19005"/>
                  <a:pt x="7644004" y="0"/>
                </a:cubicBezTo>
                <a:cubicBezTo>
                  <a:pt x="7725594" y="-19005"/>
                  <a:pt x="8002118" y="45830"/>
                  <a:pt x="8343223" y="0"/>
                </a:cubicBezTo>
                <a:cubicBezTo>
                  <a:pt x="8684328" y="-45830"/>
                  <a:pt x="8667966" y="1399"/>
                  <a:pt x="8935781" y="0"/>
                </a:cubicBezTo>
                <a:cubicBezTo>
                  <a:pt x="9203596" y="-1399"/>
                  <a:pt x="9238366" y="10914"/>
                  <a:pt x="9315019" y="0"/>
                </a:cubicBezTo>
                <a:cubicBezTo>
                  <a:pt x="9391672" y="-10914"/>
                  <a:pt x="9517205" y="6537"/>
                  <a:pt x="9587596" y="0"/>
                </a:cubicBezTo>
                <a:cubicBezTo>
                  <a:pt x="9657987" y="-6537"/>
                  <a:pt x="10136105" y="54340"/>
                  <a:pt x="10666052" y="0"/>
                </a:cubicBezTo>
                <a:cubicBezTo>
                  <a:pt x="10698116" y="224667"/>
                  <a:pt x="10661258" y="327647"/>
                  <a:pt x="10666052" y="535110"/>
                </a:cubicBezTo>
                <a:cubicBezTo>
                  <a:pt x="10670846" y="742573"/>
                  <a:pt x="10605331" y="849572"/>
                  <a:pt x="10666052" y="1049235"/>
                </a:cubicBezTo>
                <a:cubicBezTo>
                  <a:pt x="10555960" y="1055871"/>
                  <a:pt x="10465728" y="1043615"/>
                  <a:pt x="10393475" y="1049235"/>
                </a:cubicBezTo>
                <a:cubicBezTo>
                  <a:pt x="10321222" y="1054855"/>
                  <a:pt x="10122388" y="1041553"/>
                  <a:pt x="10014238" y="1049235"/>
                </a:cubicBezTo>
                <a:cubicBezTo>
                  <a:pt x="9906088" y="1056917"/>
                  <a:pt x="9800251" y="1029618"/>
                  <a:pt x="9741661" y="1049235"/>
                </a:cubicBezTo>
                <a:cubicBezTo>
                  <a:pt x="9683071" y="1068852"/>
                  <a:pt x="9266704" y="1031970"/>
                  <a:pt x="8935781" y="1049235"/>
                </a:cubicBezTo>
                <a:cubicBezTo>
                  <a:pt x="8604858" y="1066500"/>
                  <a:pt x="8732515" y="1029423"/>
                  <a:pt x="8663204" y="1049235"/>
                </a:cubicBezTo>
                <a:cubicBezTo>
                  <a:pt x="8593893" y="1069047"/>
                  <a:pt x="8182413" y="981271"/>
                  <a:pt x="7963985" y="1049235"/>
                </a:cubicBezTo>
                <a:cubicBezTo>
                  <a:pt x="7745557" y="1117199"/>
                  <a:pt x="7470613" y="1025591"/>
                  <a:pt x="7264767" y="1049235"/>
                </a:cubicBezTo>
                <a:cubicBezTo>
                  <a:pt x="7058921" y="1072879"/>
                  <a:pt x="6980601" y="1000643"/>
                  <a:pt x="6778869" y="1049235"/>
                </a:cubicBezTo>
                <a:cubicBezTo>
                  <a:pt x="6577137" y="1097827"/>
                  <a:pt x="6519656" y="998863"/>
                  <a:pt x="6292971" y="1049235"/>
                </a:cubicBezTo>
                <a:cubicBezTo>
                  <a:pt x="6066286" y="1099607"/>
                  <a:pt x="6088564" y="1047373"/>
                  <a:pt x="5913733" y="1049235"/>
                </a:cubicBezTo>
                <a:cubicBezTo>
                  <a:pt x="5738902" y="1051097"/>
                  <a:pt x="5774259" y="1029418"/>
                  <a:pt x="5641156" y="1049235"/>
                </a:cubicBezTo>
                <a:cubicBezTo>
                  <a:pt x="5508053" y="1069052"/>
                  <a:pt x="5452711" y="1030420"/>
                  <a:pt x="5368580" y="1049235"/>
                </a:cubicBezTo>
                <a:cubicBezTo>
                  <a:pt x="5284449" y="1068050"/>
                  <a:pt x="5005353" y="1024361"/>
                  <a:pt x="4882682" y="1049235"/>
                </a:cubicBezTo>
                <a:cubicBezTo>
                  <a:pt x="4760011" y="1074109"/>
                  <a:pt x="4681738" y="1046481"/>
                  <a:pt x="4610105" y="1049235"/>
                </a:cubicBezTo>
                <a:cubicBezTo>
                  <a:pt x="4538472" y="1051989"/>
                  <a:pt x="4206296" y="955586"/>
                  <a:pt x="3804225" y="1049235"/>
                </a:cubicBezTo>
                <a:cubicBezTo>
                  <a:pt x="3402154" y="1142884"/>
                  <a:pt x="3322115" y="980495"/>
                  <a:pt x="3105006" y="1049235"/>
                </a:cubicBezTo>
                <a:cubicBezTo>
                  <a:pt x="2887897" y="1117975"/>
                  <a:pt x="2712596" y="980978"/>
                  <a:pt x="2512448" y="1049235"/>
                </a:cubicBezTo>
                <a:cubicBezTo>
                  <a:pt x="2312300" y="1117492"/>
                  <a:pt x="2201286" y="1026342"/>
                  <a:pt x="2026550" y="1049235"/>
                </a:cubicBezTo>
                <a:cubicBezTo>
                  <a:pt x="1851814" y="1072128"/>
                  <a:pt x="1591380" y="1022649"/>
                  <a:pt x="1433991" y="1049235"/>
                </a:cubicBezTo>
                <a:cubicBezTo>
                  <a:pt x="1276602" y="1075821"/>
                  <a:pt x="1233078" y="1009027"/>
                  <a:pt x="1054754" y="1049235"/>
                </a:cubicBezTo>
                <a:cubicBezTo>
                  <a:pt x="876430" y="1089443"/>
                  <a:pt x="325987" y="989010"/>
                  <a:pt x="0" y="1049235"/>
                </a:cubicBezTo>
                <a:cubicBezTo>
                  <a:pt x="-43440" y="918386"/>
                  <a:pt x="7037" y="670256"/>
                  <a:pt x="0" y="545602"/>
                </a:cubicBezTo>
                <a:cubicBezTo>
                  <a:pt x="-7037" y="420948"/>
                  <a:pt x="7211" y="195335"/>
                  <a:pt x="0" y="0"/>
                </a:cubicBezTo>
                <a:close/>
              </a:path>
              <a:path w="10666052" h="1049235" stroke="0" extrusionOk="0">
                <a:moveTo>
                  <a:pt x="0" y="0"/>
                </a:moveTo>
                <a:cubicBezTo>
                  <a:pt x="218848" y="-64122"/>
                  <a:pt x="469781" y="65824"/>
                  <a:pt x="592558" y="0"/>
                </a:cubicBezTo>
                <a:cubicBezTo>
                  <a:pt x="715335" y="-65824"/>
                  <a:pt x="975946" y="27513"/>
                  <a:pt x="1078456" y="0"/>
                </a:cubicBezTo>
                <a:cubicBezTo>
                  <a:pt x="1180966" y="-27513"/>
                  <a:pt x="1255488" y="25309"/>
                  <a:pt x="1351033" y="0"/>
                </a:cubicBezTo>
                <a:cubicBezTo>
                  <a:pt x="1446578" y="-25309"/>
                  <a:pt x="1508014" y="1049"/>
                  <a:pt x="1623610" y="0"/>
                </a:cubicBezTo>
                <a:cubicBezTo>
                  <a:pt x="1739206" y="-1049"/>
                  <a:pt x="2152448" y="59608"/>
                  <a:pt x="2322829" y="0"/>
                </a:cubicBezTo>
                <a:cubicBezTo>
                  <a:pt x="2493210" y="-59608"/>
                  <a:pt x="2803106" y="10702"/>
                  <a:pt x="3022048" y="0"/>
                </a:cubicBezTo>
                <a:cubicBezTo>
                  <a:pt x="3240990" y="-10702"/>
                  <a:pt x="3328418" y="24497"/>
                  <a:pt x="3507946" y="0"/>
                </a:cubicBezTo>
                <a:cubicBezTo>
                  <a:pt x="3687474" y="-24497"/>
                  <a:pt x="3819922" y="53546"/>
                  <a:pt x="4100504" y="0"/>
                </a:cubicBezTo>
                <a:cubicBezTo>
                  <a:pt x="4381086" y="-53546"/>
                  <a:pt x="4252658" y="23907"/>
                  <a:pt x="4373081" y="0"/>
                </a:cubicBezTo>
                <a:cubicBezTo>
                  <a:pt x="4493504" y="-23907"/>
                  <a:pt x="4538193" y="24135"/>
                  <a:pt x="4645658" y="0"/>
                </a:cubicBezTo>
                <a:cubicBezTo>
                  <a:pt x="4753123" y="-24135"/>
                  <a:pt x="4945862" y="38146"/>
                  <a:pt x="5024896" y="0"/>
                </a:cubicBezTo>
                <a:cubicBezTo>
                  <a:pt x="5103930" y="-38146"/>
                  <a:pt x="5375803" y="9791"/>
                  <a:pt x="5617454" y="0"/>
                </a:cubicBezTo>
                <a:cubicBezTo>
                  <a:pt x="5859105" y="-9791"/>
                  <a:pt x="6009225" y="27793"/>
                  <a:pt x="6316673" y="0"/>
                </a:cubicBezTo>
                <a:cubicBezTo>
                  <a:pt x="6624121" y="-27793"/>
                  <a:pt x="6768655" y="18192"/>
                  <a:pt x="7122553" y="0"/>
                </a:cubicBezTo>
                <a:cubicBezTo>
                  <a:pt x="7476451" y="-18192"/>
                  <a:pt x="7436197" y="37560"/>
                  <a:pt x="7608450" y="0"/>
                </a:cubicBezTo>
                <a:cubicBezTo>
                  <a:pt x="7780703" y="-37560"/>
                  <a:pt x="7809810" y="2313"/>
                  <a:pt x="7881027" y="0"/>
                </a:cubicBezTo>
                <a:cubicBezTo>
                  <a:pt x="7952244" y="-2313"/>
                  <a:pt x="8280021" y="44392"/>
                  <a:pt x="8580246" y="0"/>
                </a:cubicBezTo>
                <a:cubicBezTo>
                  <a:pt x="8880471" y="-44392"/>
                  <a:pt x="9000923" y="20029"/>
                  <a:pt x="9279465" y="0"/>
                </a:cubicBezTo>
                <a:cubicBezTo>
                  <a:pt x="9558007" y="-20029"/>
                  <a:pt x="9654634" y="40859"/>
                  <a:pt x="9765363" y="0"/>
                </a:cubicBezTo>
                <a:cubicBezTo>
                  <a:pt x="9876092" y="-40859"/>
                  <a:pt x="10422790" y="2353"/>
                  <a:pt x="10666052" y="0"/>
                </a:cubicBezTo>
                <a:cubicBezTo>
                  <a:pt x="10726760" y="177466"/>
                  <a:pt x="10609995" y="314279"/>
                  <a:pt x="10666052" y="514125"/>
                </a:cubicBezTo>
                <a:cubicBezTo>
                  <a:pt x="10722109" y="713971"/>
                  <a:pt x="10630462" y="917855"/>
                  <a:pt x="10666052" y="1049235"/>
                </a:cubicBezTo>
                <a:cubicBezTo>
                  <a:pt x="10490524" y="1082902"/>
                  <a:pt x="10248219" y="1010298"/>
                  <a:pt x="9860173" y="1049235"/>
                </a:cubicBezTo>
                <a:cubicBezTo>
                  <a:pt x="9472127" y="1088172"/>
                  <a:pt x="9473991" y="1029076"/>
                  <a:pt x="9374275" y="1049235"/>
                </a:cubicBezTo>
                <a:cubicBezTo>
                  <a:pt x="9274559" y="1069394"/>
                  <a:pt x="9025716" y="1042061"/>
                  <a:pt x="8781716" y="1049235"/>
                </a:cubicBezTo>
                <a:cubicBezTo>
                  <a:pt x="8537716" y="1056409"/>
                  <a:pt x="8583230" y="1032622"/>
                  <a:pt x="8509139" y="1049235"/>
                </a:cubicBezTo>
                <a:cubicBezTo>
                  <a:pt x="8435048" y="1065848"/>
                  <a:pt x="8223158" y="1017768"/>
                  <a:pt x="8129902" y="1049235"/>
                </a:cubicBezTo>
                <a:cubicBezTo>
                  <a:pt x="8036646" y="1080702"/>
                  <a:pt x="7918445" y="1041603"/>
                  <a:pt x="7750664" y="1049235"/>
                </a:cubicBezTo>
                <a:cubicBezTo>
                  <a:pt x="7582883" y="1056867"/>
                  <a:pt x="7550343" y="1033999"/>
                  <a:pt x="7371427" y="1049235"/>
                </a:cubicBezTo>
                <a:cubicBezTo>
                  <a:pt x="7192511" y="1064471"/>
                  <a:pt x="6950718" y="1047075"/>
                  <a:pt x="6778869" y="1049235"/>
                </a:cubicBezTo>
                <a:cubicBezTo>
                  <a:pt x="6607020" y="1051395"/>
                  <a:pt x="6267156" y="1013909"/>
                  <a:pt x="6079650" y="1049235"/>
                </a:cubicBezTo>
                <a:cubicBezTo>
                  <a:pt x="5892144" y="1084561"/>
                  <a:pt x="5728906" y="1034159"/>
                  <a:pt x="5593752" y="1049235"/>
                </a:cubicBezTo>
                <a:cubicBezTo>
                  <a:pt x="5458598" y="1064311"/>
                  <a:pt x="5349594" y="1011740"/>
                  <a:pt x="5107854" y="1049235"/>
                </a:cubicBezTo>
                <a:cubicBezTo>
                  <a:pt x="4866114" y="1086730"/>
                  <a:pt x="4752321" y="1020885"/>
                  <a:pt x="4515295" y="1049235"/>
                </a:cubicBezTo>
                <a:cubicBezTo>
                  <a:pt x="4278269" y="1077585"/>
                  <a:pt x="4098779" y="1003265"/>
                  <a:pt x="3709416" y="1049235"/>
                </a:cubicBezTo>
                <a:cubicBezTo>
                  <a:pt x="3320053" y="1095205"/>
                  <a:pt x="3372469" y="996420"/>
                  <a:pt x="3116857" y="1049235"/>
                </a:cubicBezTo>
                <a:cubicBezTo>
                  <a:pt x="2861245" y="1102050"/>
                  <a:pt x="2833422" y="1010971"/>
                  <a:pt x="2630959" y="1049235"/>
                </a:cubicBezTo>
                <a:cubicBezTo>
                  <a:pt x="2428496" y="1087499"/>
                  <a:pt x="2228230" y="1017223"/>
                  <a:pt x="2038401" y="1049235"/>
                </a:cubicBezTo>
                <a:cubicBezTo>
                  <a:pt x="1848572" y="1081247"/>
                  <a:pt x="1620112" y="1021468"/>
                  <a:pt x="1445843" y="1049235"/>
                </a:cubicBezTo>
                <a:cubicBezTo>
                  <a:pt x="1271574" y="1077002"/>
                  <a:pt x="1164539" y="1035906"/>
                  <a:pt x="1066605" y="1049235"/>
                </a:cubicBezTo>
                <a:cubicBezTo>
                  <a:pt x="968671" y="1062564"/>
                  <a:pt x="925625" y="1048603"/>
                  <a:pt x="794028" y="1049235"/>
                </a:cubicBezTo>
                <a:cubicBezTo>
                  <a:pt x="662431" y="1049867"/>
                  <a:pt x="311289" y="971885"/>
                  <a:pt x="0" y="1049235"/>
                </a:cubicBezTo>
                <a:cubicBezTo>
                  <a:pt x="-33439" y="835465"/>
                  <a:pt x="41001" y="786722"/>
                  <a:pt x="0" y="524618"/>
                </a:cubicBezTo>
                <a:cubicBezTo>
                  <a:pt x="-41001" y="262514"/>
                  <a:pt x="48723" y="232576"/>
                  <a:pt x="0" y="0"/>
                </a:cubicBezTo>
                <a:close/>
              </a:path>
            </a:pathLst>
          </a:custGeom>
          <a:solidFill>
            <a:schemeClr val="bg1"/>
          </a:solidFill>
          <a:ln w="57150">
            <a:solidFill>
              <a:srgbClr val="FF0000"/>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b="1" dirty="0">
              <a:solidFill>
                <a:schemeClr val="accent5">
                  <a:lumMod val="75000"/>
                </a:schemeClr>
              </a:solidFill>
            </a:endParaRPr>
          </a:p>
          <a:p>
            <a:r>
              <a:rPr lang="it-IT" b="1" dirty="0">
                <a:solidFill>
                  <a:schemeClr val="accent5">
                    <a:lumMod val="75000"/>
                  </a:schemeClr>
                </a:solidFill>
              </a:rPr>
              <a:t>Potrà rispondere, p.e., colui che </a:t>
            </a:r>
            <a:r>
              <a:rPr lang="it-IT" b="1" i="1" dirty="0">
                <a:solidFill>
                  <a:schemeClr val="accent5">
                    <a:lumMod val="75000"/>
                  </a:schemeClr>
                </a:solidFill>
              </a:rPr>
              <a:t>consapevole di aver contratto il Coronavirus, continui a circolare liberamente diffondendo la malattia per </a:t>
            </a:r>
            <a:r>
              <a:rPr lang="it-IT" b="1" i="1" dirty="0">
                <a:solidFill>
                  <a:schemeClr val="bg1"/>
                </a:solidFill>
                <a:highlight>
                  <a:srgbClr val="000000"/>
                </a:highlight>
              </a:rPr>
              <a:t>negligenza o imprudenza</a:t>
            </a:r>
            <a:r>
              <a:rPr lang="it-IT" b="1" dirty="0">
                <a:solidFill>
                  <a:schemeClr val="bg1"/>
                </a:solidFill>
              </a:rPr>
              <a:t>, </a:t>
            </a:r>
            <a:r>
              <a:rPr lang="it-IT" b="1" dirty="0">
                <a:solidFill>
                  <a:schemeClr val="accent5">
                    <a:lumMod val="75000"/>
                  </a:schemeClr>
                </a:solidFill>
              </a:rPr>
              <a:t>senza cioè </a:t>
            </a:r>
            <a:r>
              <a:rPr lang="it-IT" b="1" i="1" u="sng" dirty="0">
                <a:solidFill>
                  <a:schemeClr val="accent5">
                    <a:lumMod val="75000"/>
                  </a:schemeClr>
                </a:solidFill>
              </a:rPr>
              <a:t>osservare le disposizioni precauzionali imposte dal D.L. 23 febbraio 2020 e dai D.P.M.C. successivi</a:t>
            </a:r>
            <a:r>
              <a:rPr lang="it-IT" b="1" dirty="0">
                <a:solidFill>
                  <a:schemeClr val="accent5">
                    <a:lumMod val="75000"/>
                  </a:schemeClr>
                </a:solidFill>
              </a:rPr>
              <a:t>. </a:t>
            </a:r>
          </a:p>
          <a:p>
            <a:pPr algn="ctr"/>
            <a:endParaRPr lang="it-IT" b="1" dirty="0">
              <a:effectLst>
                <a:outerShdw blurRad="38100" dist="38100" dir="2700000" algn="tl">
                  <a:srgbClr val="000000">
                    <a:alpha val="43137"/>
                  </a:srgbClr>
                </a:outerShdw>
              </a:effectLst>
            </a:endParaRPr>
          </a:p>
        </p:txBody>
      </p:sp>
      <p:pic>
        <p:nvPicPr>
          <p:cNvPr id="11" name="Immagine 10">
            <a:extLst>
              <a:ext uri="{FF2B5EF4-FFF2-40B4-BE49-F238E27FC236}">
                <a16:creationId xmlns:a16="http://schemas.microsoft.com/office/drawing/2014/main" id="{652E05C4-1A9C-4E00-B789-AA1104EB7F04}"/>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99385BAC-50FB-4880-89D4-F5059BCE991F}"/>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5" name="Immagine 14">
            <a:extLst>
              <a:ext uri="{FF2B5EF4-FFF2-40B4-BE49-F238E27FC236}">
                <a16:creationId xmlns:a16="http://schemas.microsoft.com/office/drawing/2014/main" id="{46B58239-9476-4203-B508-F3F0A0C6DD17}"/>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1029361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FF0000"/>
                </a:solidFill>
              </a:rPr>
              <a:t>reati di epidemia dolosa e colposa</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a:solidFill>
                  <a:schemeClr val="bg1"/>
                </a:solidFill>
                <a:highlight>
                  <a:srgbClr val="000000"/>
                </a:highlight>
              </a:rPr>
              <a:t>art. 438 c.p. e art. 452 c.p.</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3" name="Rettangolo 12">
            <a:extLst>
              <a:ext uri="{FF2B5EF4-FFF2-40B4-BE49-F238E27FC236}">
                <a16:creationId xmlns:a16="http://schemas.microsoft.com/office/drawing/2014/main" id="{353D9E3B-0659-4DE8-8C64-3C9986C7067B}"/>
              </a:ext>
            </a:extLst>
          </p:cNvPr>
          <p:cNvSpPr/>
          <p:nvPr/>
        </p:nvSpPr>
        <p:spPr>
          <a:xfrm>
            <a:off x="1637731" y="3103386"/>
            <a:ext cx="9699919" cy="3065401"/>
          </a:xfrm>
          <a:custGeom>
            <a:avLst/>
            <a:gdLst>
              <a:gd name="connsiteX0" fmla="*/ 0 w 9699919"/>
              <a:gd name="connsiteY0" fmla="*/ 0 h 3065401"/>
              <a:gd name="connsiteX1" fmla="*/ 667583 w 9699919"/>
              <a:gd name="connsiteY1" fmla="*/ 0 h 3065401"/>
              <a:gd name="connsiteX2" fmla="*/ 1432165 w 9699919"/>
              <a:gd name="connsiteY2" fmla="*/ 0 h 3065401"/>
              <a:gd name="connsiteX3" fmla="*/ 2196746 w 9699919"/>
              <a:gd name="connsiteY3" fmla="*/ 0 h 3065401"/>
              <a:gd name="connsiteX4" fmla="*/ 2573331 w 9699919"/>
              <a:gd name="connsiteY4" fmla="*/ 0 h 3065401"/>
              <a:gd name="connsiteX5" fmla="*/ 3337913 w 9699919"/>
              <a:gd name="connsiteY5" fmla="*/ 0 h 3065401"/>
              <a:gd name="connsiteX6" fmla="*/ 4102495 w 9699919"/>
              <a:gd name="connsiteY6" fmla="*/ 0 h 3065401"/>
              <a:gd name="connsiteX7" fmla="*/ 4479080 w 9699919"/>
              <a:gd name="connsiteY7" fmla="*/ 0 h 3065401"/>
              <a:gd name="connsiteX8" fmla="*/ 5146663 w 9699919"/>
              <a:gd name="connsiteY8" fmla="*/ 0 h 3065401"/>
              <a:gd name="connsiteX9" fmla="*/ 5717246 w 9699919"/>
              <a:gd name="connsiteY9" fmla="*/ 0 h 3065401"/>
              <a:gd name="connsiteX10" fmla="*/ 6093831 w 9699919"/>
              <a:gd name="connsiteY10" fmla="*/ 0 h 3065401"/>
              <a:gd name="connsiteX11" fmla="*/ 6373417 w 9699919"/>
              <a:gd name="connsiteY11" fmla="*/ 0 h 3065401"/>
              <a:gd name="connsiteX12" fmla="*/ 7137999 w 9699919"/>
              <a:gd name="connsiteY12" fmla="*/ 0 h 3065401"/>
              <a:gd name="connsiteX13" fmla="*/ 7805582 w 9699919"/>
              <a:gd name="connsiteY13" fmla="*/ 0 h 3065401"/>
              <a:gd name="connsiteX14" fmla="*/ 8279166 w 9699919"/>
              <a:gd name="connsiteY14" fmla="*/ 0 h 3065401"/>
              <a:gd name="connsiteX15" fmla="*/ 8752750 w 9699919"/>
              <a:gd name="connsiteY15" fmla="*/ 0 h 3065401"/>
              <a:gd name="connsiteX16" fmla="*/ 9699919 w 9699919"/>
              <a:gd name="connsiteY16" fmla="*/ 0 h 3065401"/>
              <a:gd name="connsiteX17" fmla="*/ 9699919 w 9699919"/>
              <a:gd name="connsiteY17" fmla="*/ 418938 h 3065401"/>
              <a:gd name="connsiteX18" fmla="*/ 9699919 w 9699919"/>
              <a:gd name="connsiteY18" fmla="*/ 960492 h 3065401"/>
              <a:gd name="connsiteX19" fmla="*/ 9699919 w 9699919"/>
              <a:gd name="connsiteY19" fmla="*/ 1379430 h 3065401"/>
              <a:gd name="connsiteX20" fmla="*/ 9699919 w 9699919"/>
              <a:gd name="connsiteY20" fmla="*/ 1890331 h 3065401"/>
              <a:gd name="connsiteX21" fmla="*/ 9699919 w 9699919"/>
              <a:gd name="connsiteY21" fmla="*/ 2431885 h 3065401"/>
              <a:gd name="connsiteX22" fmla="*/ 9699919 w 9699919"/>
              <a:gd name="connsiteY22" fmla="*/ 3065401 h 3065401"/>
              <a:gd name="connsiteX23" fmla="*/ 9129336 w 9699919"/>
              <a:gd name="connsiteY23" fmla="*/ 3065401 h 3065401"/>
              <a:gd name="connsiteX24" fmla="*/ 8752750 w 9699919"/>
              <a:gd name="connsiteY24" fmla="*/ 3065401 h 3065401"/>
              <a:gd name="connsiteX25" fmla="*/ 8473165 w 9699919"/>
              <a:gd name="connsiteY25" fmla="*/ 3065401 h 3065401"/>
              <a:gd name="connsiteX26" fmla="*/ 8193579 w 9699919"/>
              <a:gd name="connsiteY26" fmla="*/ 3065401 h 3065401"/>
              <a:gd name="connsiteX27" fmla="*/ 7719994 w 9699919"/>
              <a:gd name="connsiteY27" fmla="*/ 3065401 h 3065401"/>
              <a:gd name="connsiteX28" fmla="*/ 7440408 w 9699919"/>
              <a:gd name="connsiteY28" fmla="*/ 3065401 h 3065401"/>
              <a:gd name="connsiteX29" fmla="*/ 6675827 w 9699919"/>
              <a:gd name="connsiteY29" fmla="*/ 3065401 h 3065401"/>
              <a:gd name="connsiteX30" fmla="*/ 6008244 w 9699919"/>
              <a:gd name="connsiteY30" fmla="*/ 3065401 h 3065401"/>
              <a:gd name="connsiteX31" fmla="*/ 5437660 w 9699919"/>
              <a:gd name="connsiteY31" fmla="*/ 3065401 h 3065401"/>
              <a:gd name="connsiteX32" fmla="*/ 4964076 w 9699919"/>
              <a:gd name="connsiteY32" fmla="*/ 3065401 h 3065401"/>
              <a:gd name="connsiteX33" fmla="*/ 4393493 w 9699919"/>
              <a:gd name="connsiteY33" fmla="*/ 3065401 h 3065401"/>
              <a:gd name="connsiteX34" fmla="*/ 4016908 w 9699919"/>
              <a:gd name="connsiteY34" fmla="*/ 3065401 h 3065401"/>
              <a:gd name="connsiteX35" fmla="*/ 3252326 w 9699919"/>
              <a:gd name="connsiteY35" fmla="*/ 3065401 h 3065401"/>
              <a:gd name="connsiteX36" fmla="*/ 2875741 w 9699919"/>
              <a:gd name="connsiteY36" fmla="*/ 3065401 h 3065401"/>
              <a:gd name="connsiteX37" fmla="*/ 2402156 w 9699919"/>
              <a:gd name="connsiteY37" fmla="*/ 3065401 h 3065401"/>
              <a:gd name="connsiteX38" fmla="*/ 1928572 w 9699919"/>
              <a:gd name="connsiteY38" fmla="*/ 3065401 h 3065401"/>
              <a:gd name="connsiteX39" fmla="*/ 1648986 w 9699919"/>
              <a:gd name="connsiteY39" fmla="*/ 3065401 h 3065401"/>
              <a:gd name="connsiteX40" fmla="*/ 1175402 w 9699919"/>
              <a:gd name="connsiteY40" fmla="*/ 3065401 h 3065401"/>
              <a:gd name="connsiteX41" fmla="*/ 701818 w 9699919"/>
              <a:gd name="connsiteY41" fmla="*/ 3065401 h 3065401"/>
              <a:gd name="connsiteX42" fmla="*/ 0 w 9699919"/>
              <a:gd name="connsiteY42" fmla="*/ 3065401 h 3065401"/>
              <a:gd name="connsiteX43" fmla="*/ 0 w 9699919"/>
              <a:gd name="connsiteY43" fmla="*/ 2523847 h 3065401"/>
              <a:gd name="connsiteX44" fmla="*/ 0 w 9699919"/>
              <a:gd name="connsiteY44" fmla="*/ 2043601 h 3065401"/>
              <a:gd name="connsiteX45" fmla="*/ 0 w 9699919"/>
              <a:gd name="connsiteY45" fmla="*/ 1502046 h 3065401"/>
              <a:gd name="connsiteX46" fmla="*/ 0 w 9699919"/>
              <a:gd name="connsiteY46" fmla="*/ 1052454 h 3065401"/>
              <a:gd name="connsiteX47" fmla="*/ 0 w 9699919"/>
              <a:gd name="connsiteY47" fmla="*/ 633516 h 3065401"/>
              <a:gd name="connsiteX48" fmla="*/ 0 w 9699919"/>
              <a:gd name="connsiteY48" fmla="*/ 0 h 306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699919" h="3065401" fill="none" extrusionOk="0">
                <a:moveTo>
                  <a:pt x="0" y="0"/>
                </a:moveTo>
                <a:cubicBezTo>
                  <a:pt x="228976" y="-36656"/>
                  <a:pt x="463266" y="43575"/>
                  <a:pt x="667583" y="0"/>
                </a:cubicBezTo>
                <a:cubicBezTo>
                  <a:pt x="871900" y="-43575"/>
                  <a:pt x="1154337" y="76091"/>
                  <a:pt x="1432165" y="0"/>
                </a:cubicBezTo>
                <a:cubicBezTo>
                  <a:pt x="1709993" y="-76091"/>
                  <a:pt x="1853198" y="86165"/>
                  <a:pt x="2196746" y="0"/>
                </a:cubicBezTo>
                <a:cubicBezTo>
                  <a:pt x="2540294" y="-86165"/>
                  <a:pt x="2399261" y="11033"/>
                  <a:pt x="2573331" y="0"/>
                </a:cubicBezTo>
                <a:cubicBezTo>
                  <a:pt x="2747402" y="-11033"/>
                  <a:pt x="3092059" y="49012"/>
                  <a:pt x="3337913" y="0"/>
                </a:cubicBezTo>
                <a:cubicBezTo>
                  <a:pt x="3583767" y="-49012"/>
                  <a:pt x="3739442" y="58606"/>
                  <a:pt x="4102495" y="0"/>
                </a:cubicBezTo>
                <a:cubicBezTo>
                  <a:pt x="4465548" y="-58606"/>
                  <a:pt x="4312682" y="38049"/>
                  <a:pt x="4479080" y="0"/>
                </a:cubicBezTo>
                <a:cubicBezTo>
                  <a:pt x="4645478" y="-38049"/>
                  <a:pt x="4888038" y="39009"/>
                  <a:pt x="5146663" y="0"/>
                </a:cubicBezTo>
                <a:cubicBezTo>
                  <a:pt x="5405288" y="-39009"/>
                  <a:pt x="5518338" y="55462"/>
                  <a:pt x="5717246" y="0"/>
                </a:cubicBezTo>
                <a:cubicBezTo>
                  <a:pt x="5916154" y="-55462"/>
                  <a:pt x="5936573" y="30117"/>
                  <a:pt x="6093831" y="0"/>
                </a:cubicBezTo>
                <a:cubicBezTo>
                  <a:pt x="6251090" y="-30117"/>
                  <a:pt x="6268555" y="14772"/>
                  <a:pt x="6373417" y="0"/>
                </a:cubicBezTo>
                <a:cubicBezTo>
                  <a:pt x="6478279" y="-14772"/>
                  <a:pt x="6907253" y="61286"/>
                  <a:pt x="7137999" y="0"/>
                </a:cubicBezTo>
                <a:cubicBezTo>
                  <a:pt x="7368745" y="-61286"/>
                  <a:pt x="7499874" y="19360"/>
                  <a:pt x="7805582" y="0"/>
                </a:cubicBezTo>
                <a:cubicBezTo>
                  <a:pt x="8111290" y="-19360"/>
                  <a:pt x="8171704" y="12740"/>
                  <a:pt x="8279166" y="0"/>
                </a:cubicBezTo>
                <a:cubicBezTo>
                  <a:pt x="8386628" y="-12740"/>
                  <a:pt x="8640395" y="51700"/>
                  <a:pt x="8752750" y="0"/>
                </a:cubicBezTo>
                <a:cubicBezTo>
                  <a:pt x="8865105" y="-51700"/>
                  <a:pt x="9265622" y="89068"/>
                  <a:pt x="9699919" y="0"/>
                </a:cubicBezTo>
                <a:cubicBezTo>
                  <a:pt x="9748591" y="167222"/>
                  <a:pt x="9669176" y="258249"/>
                  <a:pt x="9699919" y="418938"/>
                </a:cubicBezTo>
                <a:cubicBezTo>
                  <a:pt x="9730662" y="579627"/>
                  <a:pt x="9660639" y="796440"/>
                  <a:pt x="9699919" y="960492"/>
                </a:cubicBezTo>
                <a:cubicBezTo>
                  <a:pt x="9739199" y="1124544"/>
                  <a:pt x="9674940" y="1211852"/>
                  <a:pt x="9699919" y="1379430"/>
                </a:cubicBezTo>
                <a:cubicBezTo>
                  <a:pt x="9724898" y="1547008"/>
                  <a:pt x="9691774" y="1744575"/>
                  <a:pt x="9699919" y="1890331"/>
                </a:cubicBezTo>
                <a:cubicBezTo>
                  <a:pt x="9708064" y="2036087"/>
                  <a:pt x="9644086" y="2230048"/>
                  <a:pt x="9699919" y="2431885"/>
                </a:cubicBezTo>
                <a:cubicBezTo>
                  <a:pt x="9755752" y="2633722"/>
                  <a:pt x="9657281" y="2911579"/>
                  <a:pt x="9699919" y="3065401"/>
                </a:cubicBezTo>
                <a:cubicBezTo>
                  <a:pt x="9442926" y="3110353"/>
                  <a:pt x="9380649" y="3053448"/>
                  <a:pt x="9129336" y="3065401"/>
                </a:cubicBezTo>
                <a:cubicBezTo>
                  <a:pt x="8878023" y="3077354"/>
                  <a:pt x="8847786" y="3060073"/>
                  <a:pt x="8752750" y="3065401"/>
                </a:cubicBezTo>
                <a:cubicBezTo>
                  <a:pt x="8657714" y="3070729"/>
                  <a:pt x="8588559" y="3046836"/>
                  <a:pt x="8473165" y="3065401"/>
                </a:cubicBezTo>
                <a:cubicBezTo>
                  <a:pt x="8357771" y="3083966"/>
                  <a:pt x="8320453" y="3055085"/>
                  <a:pt x="8193579" y="3065401"/>
                </a:cubicBezTo>
                <a:cubicBezTo>
                  <a:pt x="8066705" y="3075717"/>
                  <a:pt x="7899455" y="3015691"/>
                  <a:pt x="7719994" y="3065401"/>
                </a:cubicBezTo>
                <a:cubicBezTo>
                  <a:pt x="7540533" y="3115111"/>
                  <a:pt x="7540464" y="3037915"/>
                  <a:pt x="7440408" y="3065401"/>
                </a:cubicBezTo>
                <a:cubicBezTo>
                  <a:pt x="7340352" y="3092887"/>
                  <a:pt x="6923482" y="2976417"/>
                  <a:pt x="6675827" y="3065401"/>
                </a:cubicBezTo>
                <a:cubicBezTo>
                  <a:pt x="6428172" y="3154385"/>
                  <a:pt x="6338376" y="2987506"/>
                  <a:pt x="6008244" y="3065401"/>
                </a:cubicBezTo>
                <a:cubicBezTo>
                  <a:pt x="5678112" y="3143296"/>
                  <a:pt x="5558887" y="3059495"/>
                  <a:pt x="5437660" y="3065401"/>
                </a:cubicBezTo>
                <a:cubicBezTo>
                  <a:pt x="5316433" y="3071307"/>
                  <a:pt x="5105376" y="3033350"/>
                  <a:pt x="4964076" y="3065401"/>
                </a:cubicBezTo>
                <a:cubicBezTo>
                  <a:pt x="4822776" y="3097452"/>
                  <a:pt x="4642652" y="3007540"/>
                  <a:pt x="4393493" y="3065401"/>
                </a:cubicBezTo>
                <a:cubicBezTo>
                  <a:pt x="4144334" y="3123262"/>
                  <a:pt x="4177216" y="3020433"/>
                  <a:pt x="4016908" y="3065401"/>
                </a:cubicBezTo>
                <a:cubicBezTo>
                  <a:pt x="3856601" y="3110369"/>
                  <a:pt x="3573012" y="3027792"/>
                  <a:pt x="3252326" y="3065401"/>
                </a:cubicBezTo>
                <a:cubicBezTo>
                  <a:pt x="2931640" y="3103010"/>
                  <a:pt x="3016725" y="3056300"/>
                  <a:pt x="2875741" y="3065401"/>
                </a:cubicBezTo>
                <a:cubicBezTo>
                  <a:pt x="2734758" y="3074502"/>
                  <a:pt x="2499131" y="3019417"/>
                  <a:pt x="2402156" y="3065401"/>
                </a:cubicBezTo>
                <a:cubicBezTo>
                  <a:pt x="2305181" y="3111385"/>
                  <a:pt x="2150508" y="3054039"/>
                  <a:pt x="1928572" y="3065401"/>
                </a:cubicBezTo>
                <a:cubicBezTo>
                  <a:pt x="1706636" y="3076763"/>
                  <a:pt x="1716327" y="3038153"/>
                  <a:pt x="1648986" y="3065401"/>
                </a:cubicBezTo>
                <a:cubicBezTo>
                  <a:pt x="1581645" y="3092649"/>
                  <a:pt x="1402435" y="3044337"/>
                  <a:pt x="1175402" y="3065401"/>
                </a:cubicBezTo>
                <a:cubicBezTo>
                  <a:pt x="948369" y="3086465"/>
                  <a:pt x="810184" y="3016668"/>
                  <a:pt x="701818" y="3065401"/>
                </a:cubicBezTo>
                <a:cubicBezTo>
                  <a:pt x="593452" y="3114134"/>
                  <a:pt x="266558" y="3061188"/>
                  <a:pt x="0" y="3065401"/>
                </a:cubicBezTo>
                <a:cubicBezTo>
                  <a:pt x="-5896" y="2809331"/>
                  <a:pt x="13555" y="2649114"/>
                  <a:pt x="0" y="2523847"/>
                </a:cubicBezTo>
                <a:cubicBezTo>
                  <a:pt x="-13555" y="2398580"/>
                  <a:pt x="5831" y="2230693"/>
                  <a:pt x="0" y="2043601"/>
                </a:cubicBezTo>
                <a:cubicBezTo>
                  <a:pt x="-5831" y="1856509"/>
                  <a:pt x="63066" y="1621533"/>
                  <a:pt x="0" y="1502046"/>
                </a:cubicBezTo>
                <a:cubicBezTo>
                  <a:pt x="-63066" y="1382560"/>
                  <a:pt x="7084" y="1164086"/>
                  <a:pt x="0" y="1052454"/>
                </a:cubicBezTo>
                <a:cubicBezTo>
                  <a:pt x="-7084" y="940822"/>
                  <a:pt x="27568" y="817376"/>
                  <a:pt x="0" y="633516"/>
                </a:cubicBezTo>
                <a:cubicBezTo>
                  <a:pt x="-27568" y="449656"/>
                  <a:pt x="47595" y="232230"/>
                  <a:pt x="0" y="0"/>
                </a:cubicBezTo>
                <a:close/>
              </a:path>
              <a:path w="9699919" h="3065401" stroke="0" extrusionOk="0">
                <a:moveTo>
                  <a:pt x="0" y="0"/>
                </a:moveTo>
                <a:cubicBezTo>
                  <a:pt x="215753" y="-65123"/>
                  <a:pt x="291746" y="25705"/>
                  <a:pt x="570583" y="0"/>
                </a:cubicBezTo>
                <a:cubicBezTo>
                  <a:pt x="849420" y="-25705"/>
                  <a:pt x="930064" y="14796"/>
                  <a:pt x="1044168" y="0"/>
                </a:cubicBezTo>
                <a:cubicBezTo>
                  <a:pt x="1158272" y="-14796"/>
                  <a:pt x="1247233" y="18999"/>
                  <a:pt x="1323754" y="0"/>
                </a:cubicBezTo>
                <a:cubicBezTo>
                  <a:pt x="1400275" y="-18999"/>
                  <a:pt x="1477921" y="5172"/>
                  <a:pt x="1603340" y="0"/>
                </a:cubicBezTo>
                <a:cubicBezTo>
                  <a:pt x="1728759" y="-5172"/>
                  <a:pt x="1992290" y="25789"/>
                  <a:pt x="2270922" y="0"/>
                </a:cubicBezTo>
                <a:cubicBezTo>
                  <a:pt x="2549554" y="-25789"/>
                  <a:pt x="2678117" y="43967"/>
                  <a:pt x="2938505" y="0"/>
                </a:cubicBezTo>
                <a:cubicBezTo>
                  <a:pt x="3198893" y="-43967"/>
                  <a:pt x="3313423" y="47832"/>
                  <a:pt x="3412089" y="0"/>
                </a:cubicBezTo>
                <a:cubicBezTo>
                  <a:pt x="3510755" y="-47832"/>
                  <a:pt x="3786849" y="21383"/>
                  <a:pt x="3982673" y="0"/>
                </a:cubicBezTo>
                <a:cubicBezTo>
                  <a:pt x="4178497" y="-21383"/>
                  <a:pt x="4178762" y="15842"/>
                  <a:pt x="4262259" y="0"/>
                </a:cubicBezTo>
                <a:cubicBezTo>
                  <a:pt x="4345756" y="-15842"/>
                  <a:pt x="4458587" y="32020"/>
                  <a:pt x="4541844" y="0"/>
                </a:cubicBezTo>
                <a:cubicBezTo>
                  <a:pt x="4625101" y="-32020"/>
                  <a:pt x="4730768" y="44103"/>
                  <a:pt x="4918430" y="0"/>
                </a:cubicBezTo>
                <a:cubicBezTo>
                  <a:pt x="5106092" y="-44103"/>
                  <a:pt x="5279389" y="7700"/>
                  <a:pt x="5489013" y="0"/>
                </a:cubicBezTo>
                <a:cubicBezTo>
                  <a:pt x="5698637" y="-7700"/>
                  <a:pt x="5884261" y="39458"/>
                  <a:pt x="6156596" y="0"/>
                </a:cubicBezTo>
                <a:cubicBezTo>
                  <a:pt x="6428931" y="-39458"/>
                  <a:pt x="6730807" y="16915"/>
                  <a:pt x="6921177" y="0"/>
                </a:cubicBezTo>
                <a:cubicBezTo>
                  <a:pt x="7111547" y="-16915"/>
                  <a:pt x="7172287" y="47670"/>
                  <a:pt x="7394762" y="0"/>
                </a:cubicBezTo>
                <a:cubicBezTo>
                  <a:pt x="7617238" y="-47670"/>
                  <a:pt x="7573771" y="11173"/>
                  <a:pt x="7674348" y="0"/>
                </a:cubicBezTo>
                <a:cubicBezTo>
                  <a:pt x="7774925" y="-11173"/>
                  <a:pt x="8124414" y="77099"/>
                  <a:pt x="8341930" y="0"/>
                </a:cubicBezTo>
                <a:cubicBezTo>
                  <a:pt x="8559446" y="-77099"/>
                  <a:pt x="8778796" y="21356"/>
                  <a:pt x="9009513" y="0"/>
                </a:cubicBezTo>
                <a:cubicBezTo>
                  <a:pt x="9240230" y="-21356"/>
                  <a:pt x="9482743" y="14975"/>
                  <a:pt x="9699919" y="0"/>
                </a:cubicBezTo>
                <a:cubicBezTo>
                  <a:pt x="9704712" y="175905"/>
                  <a:pt x="9660200" y="278962"/>
                  <a:pt x="9699919" y="541554"/>
                </a:cubicBezTo>
                <a:cubicBezTo>
                  <a:pt x="9739638" y="804146"/>
                  <a:pt x="9674776" y="852105"/>
                  <a:pt x="9699919" y="960492"/>
                </a:cubicBezTo>
                <a:cubicBezTo>
                  <a:pt x="9725062" y="1068879"/>
                  <a:pt x="9657065" y="1320513"/>
                  <a:pt x="9699919" y="1440738"/>
                </a:cubicBezTo>
                <a:cubicBezTo>
                  <a:pt x="9742773" y="1560963"/>
                  <a:pt x="9654408" y="1893990"/>
                  <a:pt x="9699919" y="2012947"/>
                </a:cubicBezTo>
                <a:cubicBezTo>
                  <a:pt x="9745430" y="2131904"/>
                  <a:pt x="9686254" y="2414465"/>
                  <a:pt x="9699919" y="2585155"/>
                </a:cubicBezTo>
                <a:cubicBezTo>
                  <a:pt x="9713584" y="2755845"/>
                  <a:pt x="9652181" y="2839295"/>
                  <a:pt x="9699919" y="3065401"/>
                </a:cubicBezTo>
                <a:cubicBezTo>
                  <a:pt x="9390206" y="3143341"/>
                  <a:pt x="9117532" y="2976966"/>
                  <a:pt x="8935337" y="3065401"/>
                </a:cubicBezTo>
                <a:cubicBezTo>
                  <a:pt x="8753142" y="3153836"/>
                  <a:pt x="8711278" y="3053709"/>
                  <a:pt x="8558752" y="3065401"/>
                </a:cubicBezTo>
                <a:cubicBezTo>
                  <a:pt x="8406227" y="3077093"/>
                  <a:pt x="8298476" y="3034114"/>
                  <a:pt x="8182167" y="3065401"/>
                </a:cubicBezTo>
                <a:cubicBezTo>
                  <a:pt x="8065858" y="3096688"/>
                  <a:pt x="7924460" y="3044507"/>
                  <a:pt x="7805582" y="3065401"/>
                </a:cubicBezTo>
                <a:cubicBezTo>
                  <a:pt x="7686704" y="3086295"/>
                  <a:pt x="7362838" y="3027139"/>
                  <a:pt x="7234998" y="3065401"/>
                </a:cubicBezTo>
                <a:cubicBezTo>
                  <a:pt x="7107158" y="3103663"/>
                  <a:pt x="6816329" y="3042675"/>
                  <a:pt x="6567416" y="3065401"/>
                </a:cubicBezTo>
                <a:cubicBezTo>
                  <a:pt x="6318503" y="3088127"/>
                  <a:pt x="6193004" y="3054648"/>
                  <a:pt x="6093831" y="3065401"/>
                </a:cubicBezTo>
                <a:cubicBezTo>
                  <a:pt x="5994659" y="3076154"/>
                  <a:pt x="5765856" y="3051322"/>
                  <a:pt x="5620247" y="3065401"/>
                </a:cubicBezTo>
                <a:cubicBezTo>
                  <a:pt x="5474638" y="3079480"/>
                  <a:pt x="5326614" y="3064817"/>
                  <a:pt x="5049664" y="3065401"/>
                </a:cubicBezTo>
                <a:cubicBezTo>
                  <a:pt x="4772714" y="3065985"/>
                  <a:pt x="4441603" y="3054520"/>
                  <a:pt x="4285082" y="3065401"/>
                </a:cubicBezTo>
                <a:cubicBezTo>
                  <a:pt x="4128561" y="3076282"/>
                  <a:pt x="3959638" y="3042635"/>
                  <a:pt x="3714498" y="3065401"/>
                </a:cubicBezTo>
                <a:cubicBezTo>
                  <a:pt x="3469358" y="3088167"/>
                  <a:pt x="3452190" y="3029581"/>
                  <a:pt x="3240914" y="3065401"/>
                </a:cubicBezTo>
                <a:cubicBezTo>
                  <a:pt x="3029638" y="3101221"/>
                  <a:pt x="2939504" y="3012244"/>
                  <a:pt x="2670331" y="3065401"/>
                </a:cubicBezTo>
                <a:cubicBezTo>
                  <a:pt x="2401158" y="3118558"/>
                  <a:pt x="2344322" y="3045281"/>
                  <a:pt x="2099747" y="3065401"/>
                </a:cubicBezTo>
                <a:cubicBezTo>
                  <a:pt x="1855172" y="3085521"/>
                  <a:pt x="1806344" y="3057320"/>
                  <a:pt x="1723162" y="3065401"/>
                </a:cubicBezTo>
                <a:cubicBezTo>
                  <a:pt x="1639981" y="3073482"/>
                  <a:pt x="1561094" y="3065089"/>
                  <a:pt x="1443576" y="3065401"/>
                </a:cubicBezTo>
                <a:cubicBezTo>
                  <a:pt x="1326058" y="3065713"/>
                  <a:pt x="918215" y="3002840"/>
                  <a:pt x="678994" y="3065401"/>
                </a:cubicBezTo>
                <a:cubicBezTo>
                  <a:pt x="439773" y="3127962"/>
                  <a:pt x="253391" y="3051625"/>
                  <a:pt x="0" y="3065401"/>
                </a:cubicBezTo>
                <a:cubicBezTo>
                  <a:pt x="-7769" y="2882878"/>
                  <a:pt x="37224" y="2731152"/>
                  <a:pt x="0" y="2585155"/>
                </a:cubicBezTo>
                <a:cubicBezTo>
                  <a:pt x="-37224" y="2439158"/>
                  <a:pt x="33704" y="2301428"/>
                  <a:pt x="0" y="2135563"/>
                </a:cubicBezTo>
                <a:cubicBezTo>
                  <a:pt x="-33704" y="1969698"/>
                  <a:pt x="52793" y="1867070"/>
                  <a:pt x="0" y="1624663"/>
                </a:cubicBezTo>
                <a:cubicBezTo>
                  <a:pt x="-52793" y="1382256"/>
                  <a:pt x="20388" y="1260114"/>
                  <a:pt x="0" y="1144416"/>
                </a:cubicBezTo>
                <a:cubicBezTo>
                  <a:pt x="-20388" y="1028718"/>
                  <a:pt x="27923" y="769875"/>
                  <a:pt x="0" y="633516"/>
                </a:cubicBezTo>
                <a:cubicBezTo>
                  <a:pt x="-27923" y="497157"/>
                  <a:pt x="13304" y="269575"/>
                  <a:pt x="0" y="0"/>
                </a:cubicBezTo>
                <a:close/>
              </a:path>
            </a:pathLst>
          </a:custGeom>
          <a:solidFill>
            <a:schemeClr val="bg1"/>
          </a:solidFill>
          <a:ln w="57150">
            <a:solidFill>
              <a:srgbClr val="FF0000"/>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5">
                    <a:lumMod val="75000"/>
                  </a:schemeClr>
                </a:solidFill>
              </a:rPr>
              <a:t>Commette reato il reato di </a:t>
            </a:r>
            <a:r>
              <a:rPr lang="it-IT" b="1" u="sng" dirty="0">
                <a:solidFill>
                  <a:srgbClr val="FF0000"/>
                </a:solidFill>
              </a:rPr>
              <a:t>epidemia</a:t>
            </a:r>
            <a:r>
              <a:rPr lang="it-IT" b="1" dirty="0">
                <a:solidFill>
                  <a:schemeClr val="accent5">
                    <a:lumMod val="75000"/>
                  </a:schemeClr>
                </a:solidFill>
              </a:rPr>
              <a:t> chiunque essendone in possesso cagiona la diffusione di agenti patogeni.</a:t>
            </a:r>
          </a:p>
          <a:p>
            <a:pPr marL="285750" indent="-285750">
              <a:buFont typeface="Arial" panose="020B0604020202020204" pitchFamily="34" charset="0"/>
              <a:buChar char="•"/>
            </a:pPr>
            <a:r>
              <a:rPr lang="it-IT" b="1" dirty="0">
                <a:solidFill>
                  <a:srgbClr val="00B050"/>
                </a:solidFill>
              </a:rPr>
              <a:t>La diffusione può avvenire in qualsiasi modo spargendo agenti biologici patologici.</a:t>
            </a:r>
          </a:p>
          <a:p>
            <a:pPr marL="285750" indent="-285750">
              <a:buFont typeface="Arial" panose="020B0604020202020204" pitchFamily="34" charset="0"/>
              <a:buChar char="•"/>
            </a:pPr>
            <a:r>
              <a:rPr lang="it-IT" b="1" dirty="0">
                <a:solidFill>
                  <a:schemeClr val="accent5">
                    <a:lumMod val="75000"/>
                  </a:schemeClr>
                </a:solidFill>
              </a:rPr>
              <a:t>Per </a:t>
            </a:r>
            <a:r>
              <a:rPr lang="it-IT" b="1" i="1" dirty="0">
                <a:solidFill>
                  <a:schemeClr val="accent5">
                    <a:lumMod val="75000"/>
                  </a:schemeClr>
                </a:solidFill>
              </a:rPr>
              <a:t>epidemia si </a:t>
            </a:r>
            <a:r>
              <a:rPr lang="it-IT" b="1" dirty="0">
                <a:solidFill>
                  <a:schemeClr val="accent5">
                    <a:lumMod val="75000"/>
                  </a:schemeClr>
                </a:solidFill>
              </a:rPr>
              <a:t>intende la propagazione della malattia ad un gran numero di persone nello stesso momento.</a:t>
            </a:r>
          </a:p>
          <a:p>
            <a:pPr marL="285750" indent="-285750">
              <a:buFont typeface="Arial" panose="020B0604020202020204" pitchFamily="34" charset="0"/>
              <a:buChar char="•"/>
            </a:pPr>
            <a:r>
              <a:rPr lang="it-IT" b="1" dirty="0">
                <a:solidFill>
                  <a:srgbClr val="00B050"/>
                </a:solidFill>
              </a:rPr>
              <a:t>Il dolo consiste dalla coscienza e volontà della condotta e dell’evento e dalla consapevolezza della natura patogena dei germi.</a:t>
            </a:r>
          </a:p>
          <a:p>
            <a:pPr marL="285750" indent="-285750">
              <a:buFont typeface="Arial" panose="020B0604020202020204" pitchFamily="34" charset="0"/>
              <a:buChar char="•"/>
            </a:pPr>
            <a:r>
              <a:rPr lang="it-IT" b="1" u="sng" dirty="0">
                <a:solidFill>
                  <a:schemeClr val="tx1">
                    <a:lumMod val="95000"/>
                    <a:lumOff val="5000"/>
                  </a:schemeClr>
                </a:solidFill>
                <a:effectLst>
                  <a:outerShdw blurRad="38100" dist="38100" dir="2700000" algn="tl">
                    <a:srgbClr val="000000">
                      <a:alpha val="43137"/>
                    </a:srgbClr>
                  </a:outerShdw>
                </a:effectLst>
              </a:rPr>
              <a:t>La colpa consiste nel non aver rispettato le norme di massima prudenza (quindi anche quelle del Governo) o quelle di attenzione e diligenza!!</a:t>
            </a:r>
          </a:p>
          <a:p>
            <a:pPr marL="285750" indent="-285750">
              <a:buFont typeface="Arial" panose="020B0604020202020204" pitchFamily="34" charset="0"/>
              <a:buChar char="•"/>
            </a:pPr>
            <a:r>
              <a:rPr lang="it-IT" b="1" dirty="0">
                <a:solidFill>
                  <a:srgbClr val="FF0000"/>
                </a:solidFill>
              </a:rPr>
              <a:t>Il reato è aggravato se dal fatto deriva la morte di più persone</a:t>
            </a:r>
            <a:r>
              <a:rPr lang="it-IT" b="1" dirty="0">
                <a:solidFill>
                  <a:srgbClr val="00B050"/>
                </a:solidFill>
              </a:rPr>
              <a:t>.</a:t>
            </a:r>
            <a:endParaRPr lang="it-IT" b="1" dirty="0">
              <a:effectLst>
                <a:outerShdw blurRad="38100" dist="38100" dir="2700000" algn="tl">
                  <a:srgbClr val="000000">
                    <a:alpha val="43137"/>
                  </a:srgbClr>
                </a:outerShdw>
              </a:effectLst>
            </a:endParaRPr>
          </a:p>
        </p:txBody>
      </p:sp>
      <p:sp>
        <p:nvSpPr>
          <p:cNvPr id="14" name="Segnaposto contenuto 2">
            <a:extLst>
              <a:ext uri="{FF2B5EF4-FFF2-40B4-BE49-F238E27FC236}">
                <a16:creationId xmlns:a16="http://schemas.microsoft.com/office/drawing/2014/main" id="{8BCF090C-6291-4043-8492-BF4310C8CD64}"/>
              </a:ext>
            </a:extLst>
          </p:cNvPr>
          <p:cNvSpPr txBox="1">
            <a:spLocks/>
          </p:cNvSpPr>
          <p:nvPr/>
        </p:nvSpPr>
        <p:spPr>
          <a:xfrm>
            <a:off x="1443712" y="2428054"/>
            <a:ext cx="9603275" cy="72228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it-IT" sz="1800" b="1" i="1" dirty="0"/>
              <a:t>Ove il fatto sia commesso con </a:t>
            </a:r>
            <a:r>
              <a:rPr lang="it-IT" sz="1800" b="1" dirty="0"/>
              <a:t>colpa</a:t>
            </a:r>
            <a:r>
              <a:rPr lang="it-IT" sz="1800" b="1" i="1" dirty="0"/>
              <a:t> sarà applicabile la diversa fattispecie di cui all’art. 452 c.p.</a:t>
            </a:r>
          </a:p>
        </p:txBody>
      </p:sp>
      <p:pic>
        <p:nvPicPr>
          <p:cNvPr id="11" name="Immagine 10">
            <a:extLst>
              <a:ext uri="{FF2B5EF4-FFF2-40B4-BE49-F238E27FC236}">
                <a16:creationId xmlns:a16="http://schemas.microsoft.com/office/drawing/2014/main" id="{9CCA98BD-6A46-4C91-8A4B-27F1B9CC375F}"/>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84634FF9-DC19-4A24-A1A0-4A679C34A414}"/>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5" name="Immagine 14">
            <a:extLst>
              <a:ext uri="{FF2B5EF4-FFF2-40B4-BE49-F238E27FC236}">
                <a16:creationId xmlns:a16="http://schemas.microsoft.com/office/drawing/2014/main" id="{D755BF65-1ED8-44B4-AA41-DC291CC2436B}"/>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176852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u="sng" dirty="0"/>
              <a:t>La base legale:</a:t>
            </a:r>
            <a:br>
              <a:rPr lang="it-IT" dirty="0"/>
            </a:br>
            <a:r>
              <a:rPr lang="it-IT" b="1" i="1" dirty="0"/>
              <a:t>Il Decreto legge 23 febbraio 2020, N. 6</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p:txBody>
          <a:bodyPr>
            <a:normAutofit lnSpcReduction="10000"/>
          </a:bodyPr>
          <a:lstStyle/>
          <a:p>
            <a:r>
              <a:rPr lang="it-IT" dirty="0"/>
              <a:t>Il provvedimento del Governo, convertito  con </a:t>
            </a:r>
            <a:r>
              <a:rPr lang="it-IT" dirty="0">
                <a:solidFill>
                  <a:srgbClr val="0070C0"/>
                </a:solidFill>
              </a:rPr>
              <a:t>legge n. 13 </a:t>
            </a:r>
            <a:r>
              <a:rPr lang="it-IT" dirty="0">
                <a:solidFill>
                  <a:schemeClr val="tx1">
                    <a:lumMod val="95000"/>
                    <a:lumOff val="5000"/>
                  </a:schemeClr>
                </a:solidFill>
              </a:rPr>
              <a:t>il</a:t>
            </a:r>
            <a:r>
              <a:rPr lang="it-IT" dirty="0">
                <a:solidFill>
                  <a:srgbClr val="0070C0"/>
                </a:solidFill>
              </a:rPr>
              <a:t> 5 marzo 2020</a:t>
            </a:r>
            <a:r>
              <a:rPr lang="it-IT" dirty="0"/>
              <a:t>, è il primo di una lunga serie che impone limitazioni alle libertà costituzionali dei cittadini al fine di tutelare il bene superiore della salute pubblica. Esso, infatti, attribuisce alle autorità amministrative competenti  il compito di adottare «</a:t>
            </a:r>
            <a:r>
              <a:rPr lang="it-IT" dirty="0">
                <a:solidFill>
                  <a:srgbClr val="0070C0"/>
                </a:solidFill>
              </a:rPr>
              <a:t>ogni misura di contenimento adeguata e proporzionata all’evolversi della situazione epidemiologica».</a:t>
            </a:r>
          </a:p>
          <a:p>
            <a:r>
              <a:rPr lang="it-IT" b="1" i="1" dirty="0"/>
              <a:t>Il D.L. 6/2020 è importante perché è stato seguito da una serie di Decreti presidenziali (i D.P.C.M.), </a:t>
            </a:r>
            <a:r>
              <a:rPr lang="it-IT" b="1" i="1" dirty="0">
                <a:solidFill>
                  <a:srgbClr val="0070C0"/>
                </a:solidFill>
              </a:rPr>
              <a:t>emanati direttamente dal Presidente del Consiglio dei ministri</a:t>
            </a:r>
            <a:r>
              <a:rPr lang="it-IT" b="1" i="1" dirty="0"/>
              <a:t>, con lo scopo di elaborare misure via via più stringenti in considerazione del continuo diffondersi del virus su scala nazionale.</a:t>
            </a:r>
          </a:p>
        </p:txBody>
      </p:sp>
      <p:sp>
        <p:nvSpPr>
          <p:cNvPr id="6" name="Rettangolo con un angolo ritagliato 5">
            <a:extLst>
              <a:ext uri="{FF2B5EF4-FFF2-40B4-BE49-F238E27FC236}">
                <a16:creationId xmlns:a16="http://schemas.microsoft.com/office/drawing/2014/main" id="{E9C6B7C8-73EC-4C8B-874F-F8154D1E8721}"/>
              </a:ext>
            </a:extLst>
          </p:cNvPr>
          <p:cNvSpPr/>
          <p:nvPr/>
        </p:nvSpPr>
        <p:spPr>
          <a:xfrm>
            <a:off x="0" y="24136"/>
            <a:ext cx="3587262" cy="676547"/>
          </a:xfrm>
          <a:prstGeom prst="snip1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principali disposizioni</a:t>
            </a:r>
          </a:p>
        </p:txBody>
      </p:sp>
      <p:pic>
        <p:nvPicPr>
          <p:cNvPr id="7" name="Immagine 6">
            <a:extLst>
              <a:ext uri="{FF2B5EF4-FFF2-40B4-BE49-F238E27FC236}">
                <a16:creationId xmlns:a16="http://schemas.microsoft.com/office/drawing/2014/main" id="{CC0EB590-5EB6-466D-ABCA-B4B4F1937A7D}"/>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EA4267A8-9EF6-461C-8E2B-79C6BA21C59D}"/>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C47BE965-BFD6-4F79-A203-2D12E03284C9}"/>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1037230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dirty="0"/>
              <a:t>Misure attualmente applicabili</a:t>
            </a:r>
            <a:br>
              <a:rPr lang="it-IT" dirty="0"/>
            </a:br>
            <a:r>
              <a:rPr lang="it-IT" b="1" i="1" dirty="0">
                <a:solidFill>
                  <a:srgbClr val="FF0000"/>
                </a:solidFill>
              </a:rPr>
              <a:t>reati di epidemia dolosa e colposa</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a:solidFill>
                  <a:schemeClr val="bg1"/>
                </a:solidFill>
                <a:highlight>
                  <a:srgbClr val="000000"/>
                </a:highlight>
              </a:rPr>
              <a:t>art. 438 c.p. e art. 452 c.p.</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3" name="Rettangolo 12">
            <a:extLst>
              <a:ext uri="{FF2B5EF4-FFF2-40B4-BE49-F238E27FC236}">
                <a16:creationId xmlns:a16="http://schemas.microsoft.com/office/drawing/2014/main" id="{353D9E3B-0659-4DE8-8C64-3C9986C7067B}"/>
              </a:ext>
            </a:extLst>
          </p:cNvPr>
          <p:cNvSpPr/>
          <p:nvPr/>
        </p:nvSpPr>
        <p:spPr>
          <a:xfrm>
            <a:off x="2193119" y="2828039"/>
            <a:ext cx="8202303" cy="2339693"/>
          </a:xfrm>
          <a:custGeom>
            <a:avLst/>
            <a:gdLst>
              <a:gd name="connsiteX0" fmla="*/ 0 w 8202303"/>
              <a:gd name="connsiteY0" fmla="*/ 0 h 2339693"/>
              <a:gd name="connsiteX1" fmla="*/ 585879 w 8202303"/>
              <a:gd name="connsiteY1" fmla="*/ 0 h 2339693"/>
              <a:gd name="connsiteX2" fmla="*/ 1089735 w 8202303"/>
              <a:gd name="connsiteY2" fmla="*/ 0 h 2339693"/>
              <a:gd name="connsiteX3" fmla="*/ 1429544 w 8202303"/>
              <a:gd name="connsiteY3" fmla="*/ 0 h 2339693"/>
              <a:gd name="connsiteX4" fmla="*/ 2015423 w 8202303"/>
              <a:gd name="connsiteY4" fmla="*/ 0 h 2339693"/>
              <a:gd name="connsiteX5" fmla="*/ 2601302 w 8202303"/>
              <a:gd name="connsiteY5" fmla="*/ 0 h 2339693"/>
              <a:gd name="connsiteX6" fmla="*/ 3269204 w 8202303"/>
              <a:gd name="connsiteY6" fmla="*/ 0 h 2339693"/>
              <a:gd name="connsiteX7" fmla="*/ 4019128 w 8202303"/>
              <a:gd name="connsiteY7" fmla="*/ 0 h 2339693"/>
              <a:gd name="connsiteX8" fmla="*/ 4358938 w 8202303"/>
              <a:gd name="connsiteY8" fmla="*/ 0 h 2339693"/>
              <a:gd name="connsiteX9" fmla="*/ 5108863 w 8202303"/>
              <a:gd name="connsiteY9" fmla="*/ 0 h 2339693"/>
              <a:gd name="connsiteX10" fmla="*/ 5858788 w 8202303"/>
              <a:gd name="connsiteY10" fmla="*/ 0 h 2339693"/>
              <a:gd name="connsiteX11" fmla="*/ 6444667 w 8202303"/>
              <a:gd name="connsiteY11" fmla="*/ 0 h 2339693"/>
              <a:gd name="connsiteX12" fmla="*/ 7194591 w 8202303"/>
              <a:gd name="connsiteY12" fmla="*/ 0 h 2339693"/>
              <a:gd name="connsiteX13" fmla="*/ 8202303 w 8202303"/>
              <a:gd name="connsiteY13" fmla="*/ 0 h 2339693"/>
              <a:gd name="connsiteX14" fmla="*/ 8202303 w 8202303"/>
              <a:gd name="connsiteY14" fmla="*/ 538129 h 2339693"/>
              <a:gd name="connsiteX15" fmla="*/ 8202303 w 8202303"/>
              <a:gd name="connsiteY15" fmla="*/ 1146450 h 2339693"/>
              <a:gd name="connsiteX16" fmla="*/ 8202303 w 8202303"/>
              <a:gd name="connsiteY16" fmla="*/ 1707976 h 2339693"/>
              <a:gd name="connsiteX17" fmla="*/ 8202303 w 8202303"/>
              <a:gd name="connsiteY17" fmla="*/ 2339693 h 2339693"/>
              <a:gd name="connsiteX18" fmla="*/ 7616424 w 8202303"/>
              <a:gd name="connsiteY18" fmla="*/ 2339693 h 2339693"/>
              <a:gd name="connsiteX19" fmla="*/ 6866499 w 8202303"/>
              <a:gd name="connsiteY19" fmla="*/ 2339693 h 2339693"/>
              <a:gd name="connsiteX20" fmla="*/ 6444667 w 8202303"/>
              <a:gd name="connsiteY20" fmla="*/ 2339693 h 2339693"/>
              <a:gd name="connsiteX21" fmla="*/ 6104857 w 8202303"/>
              <a:gd name="connsiteY21" fmla="*/ 2339693 h 2339693"/>
              <a:gd name="connsiteX22" fmla="*/ 5354932 w 8202303"/>
              <a:gd name="connsiteY22" fmla="*/ 2339693 h 2339693"/>
              <a:gd name="connsiteX23" fmla="*/ 4605007 w 8202303"/>
              <a:gd name="connsiteY23" fmla="*/ 2339693 h 2339693"/>
              <a:gd name="connsiteX24" fmla="*/ 3937105 w 8202303"/>
              <a:gd name="connsiteY24" fmla="*/ 2339693 h 2339693"/>
              <a:gd name="connsiteX25" fmla="*/ 3597296 w 8202303"/>
              <a:gd name="connsiteY25" fmla="*/ 2339693 h 2339693"/>
              <a:gd name="connsiteX26" fmla="*/ 3175463 w 8202303"/>
              <a:gd name="connsiteY26" fmla="*/ 2339693 h 2339693"/>
              <a:gd name="connsiteX27" fmla="*/ 2835653 w 8202303"/>
              <a:gd name="connsiteY27" fmla="*/ 2339693 h 2339693"/>
              <a:gd name="connsiteX28" fmla="*/ 2085728 w 8202303"/>
              <a:gd name="connsiteY28" fmla="*/ 2339693 h 2339693"/>
              <a:gd name="connsiteX29" fmla="*/ 1745919 w 8202303"/>
              <a:gd name="connsiteY29" fmla="*/ 2339693 h 2339693"/>
              <a:gd name="connsiteX30" fmla="*/ 1078017 w 8202303"/>
              <a:gd name="connsiteY30" fmla="*/ 2339693 h 2339693"/>
              <a:gd name="connsiteX31" fmla="*/ 0 w 8202303"/>
              <a:gd name="connsiteY31" fmla="*/ 2339693 h 2339693"/>
              <a:gd name="connsiteX32" fmla="*/ 0 w 8202303"/>
              <a:gd name="connsiteY32" fmla="*/ 1778167 h 2339693"/>
              <a:gd name="connsiteX33" fmla="*/ 0 w 8202303"/>
              <a:gd name="connsiteY33" fmla="*/ 1240037 h 2339693"/>
              <a:gd name="connsiteX34" fmla="*/ 0 w 8202303"/>
              <a:gd name="connsiteY34" fmla="*/ 725305 h 2339693"/>
              <a:gd name="connsiteX35" fmla="*/ 0 w 8202303"/>
              <a:gd name="connsiteY35" fmla="*/ 0 h 233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02303" h="2339693" fill="none" extrusionOk="0">
                <a:moveTo>
                  <a:pt x="0" y="0"/>
                </a:moveTo>
                <a:cubicBezTo>
                  <a:pt x="208867" y="-60367"/>
                  <a:pt x="448673" y="5015"/>
                  <a:pt x="585879" y="0"/>
                </a:cubicBezTo>
                <a:cubicBezTo>
                  <a:pt x="723085" y="-5015"/>
                  <a:pt x="911706" y="50816"/>
                  <a:pt x="1089735" y="0"/>
                </a:cubicBezTo>
                <a:cubicBezTo>
                  <a:pt x="1267764" y="-50816"/>
                  <a:pt x="1333919" y="28042"/>
                  <a:pt x="1429544" y="0"/>
                </a:cubicBezTo>
                <a:cubicBezTo>
                  <a:pt x="1525169" y="-28042"/>
                  <a:pt x="1755567" y="49410"/>
                  <a:pt x="2015423" y="0"/>
                </a:cubicBezTo>
                <a:cubicBezTo>
                  <a:pt x="2275279" y="-49410"/>
                  <a:pt x="2331038" y="28384"/>
                  <a:pt x="2601302" y="0"/>
                </a:cubicBezTo>
                <a:cubicBezTo>
                  <a:pt x="2871566" y="-28384"/>
                  <a:pt x="3115054" y="5607"/>
                  <a:pt x="3269204" y="0"/>
                </a:cubicBezTo>
                <a:cubicBezTo>
                  <a:pt x="3423354" y="-5607"/>
                  <a:pt x="3834114" y="65378"/>
                  <a:pt x="4019128" y="0"/>
                </a:cubicBezTo>
                <a:cubicBezTo>
                  <a:pt x="4204142" y="-65378"/>
                  <a:pt x="4213500" y="25999"/>
                  <a:pt x="4358938" y="0"/>
                </a:cubicBezTo>
                <a:cubicBezTo>
                  <a:pt x="4504376" y="-25999"/>
                  <a:pt x="4789996" y="73194"/>
                  <a:pt x="5108863" y="0"/>
                </a:cubicBezTo>
                <a:cubicBezTo>
                  <a:pt x="5427730" y="-73194"/>
                  <a:pt x="5698109" y="24557"/>
                  <a:pt x="5858788" y="0"/>
                </a:cubicBezTo>
                <a:cubicBezTo>
                  <a:pt x="6019468" y="-24557"/>
                  <a:pt x="6228023" y="49109"/>
                  <a:pt x="6444667" y="0"/>
                </a:cubicBezTo>
                <a:cubicBezTo>
                  <a:pt x="6661311" y="-49109"/>
                  <a:pt x="6954200" y="562"/>
                  <a:pt x="7194591" y="0"/>
                </a:cubicBezTo>
                <a:cubicBezTo>
                  <a:pt x="7434982" y="-562"/>
                  <a:pt x="7956369" y="118469"/>
                  <a:pt x="8202303" y="0"/>
                </a:cubicBezTo>
                <a:cubicBezTo>
                  <a:pt x="8243622" y="131760"/>
                  <a:pt x="8167536" y="309753"/>
                  <a:pt x="8202303" y="538129"/>
                </a:cubicBezTo>
                <a:cubicBezTo>
                  <a:pt x="8237070" y="766505"/>
                  <a:pt x="8183573" y="881136"/>
                  <a:pt x="8202303" y="1146450"/>
                </a:cubicBezTo>
                <a:cubicBezTo>
                  <a:pt x="8221033" y="1411764"/>
                  <a:pt x="8183381" y="1479920"/>
                  <a:pt x="8202303" y="1707976"/>
                </a:cubicBezTo>
                <a:cubicBezTo>
                  <a:pt x="8221225" y="1936032"/>
                  <a:pt x="8186589" y="2194896"/>
                  <a:pt x="8202303" y="2339693"/>
                </a:cubicBezTo>
                <a:cubicBezTo>
                  <a:pt x="8070082" y="2373803"/>
                  <a:pt x="7841552" y="2276800"/>
                  <a:pt x="7616424" y="2339693"/>
                </a:cubicBezTo>
                <a:cubicBezTo>
                  <a:pt x="7391296" y="2402586"/>
                  <a:pt x="7082433" y="2325335"/>
                  <a:pt x="6866499" y="2339693"/>
                </a:cubicBezTo>
                <a:cubicBezTo>
                  <a:pt x="6650566" y="2354051"/>
                  <a:pt x="6617054" y="2326807"/>
                  <a:pt x="6444667" y="2339693"/>
                </a:cubicBezTo>
                <a:cubicBezTo>
                  <a:pt x="6272280" y="2352579"/>
                  <a:pt x="6232002" y="2326163"/>
                  <a:pt x="6104857" y="2339693"/>
                </a:cubicBezTo>
                <a:cubicBezTo>
                  <a:pt x="5977712" y="2353223"/>
                  <a:pt x="5615273" y="2314944"/>
                  <a:pt x="5354932" y="2339693"/>
                </a:cubicBezTo>
                <a:cubicBezTo>
                  <a:pt x="5094591" y="2364442"/>
                  <a:pt x="4776760" y="2308053"/>
                  <a:pt x="4605007" y="2339693"/>
                </a:cubicBezTo>
                <a:cubicBezTo>
                  <a:pt x="4433254" y="2371333"/>
                  <a:pt x="4124723" y="2303040"/>
                  <a:pt x="3937105" y="2339693"/>
                </a:cubicBezTo>
                <a:cubicBezTo>
                  <a:pt x="3749487" y="2376346"/>
                  <a:pt x="3741950" y="2326989"/>
                  <a:pt x="3597296" y="2339693"/>
                </a:cubicBezTo>
                <a:cubicBezTo>
                  <a:pt x="3452642" y="2352397"/>
                  <a:pt x="3369017" y="2311916"/>
                  <a:pt x="3175463" y="2339693"/>
                </a:cubicBezTo>
                <a:cubicBezTo>
                  <a:pt x="2981909" y="2367470"/>
                  <a:pt x="2922206" y="2331217"/>
                  <a:pt x="2835653" y="2339693"/>
                </a:cubicBezTo>
                <a:cubicBezTo>
                  <a:pt x="2749100" y="2348169"/>
                  <a:pt x="2273209" y="2267355"/>
                  <a:pt x="2085728" y="2339693"/>
                </a:cubicBezTo>
                <a:cubicBezTo>
                  <a:pt x="1898248" y="2412031"/>
                  <a:pt x="1861487" y="2317247"/>
                  <a:pt x="1745919" y="2339693"/>
                </a:cubicBezTo>
                <a:cubicBezTo>
                  <a:pt x="1630351" y="2362139"/>
                  <a:pt x="1269304" y="2310436"/>
                  <a:pt x="1078017" y="2339693"/>
                </a:cubicBezTo>
                <a:cubicBezTo>
                  <a:pt x="886730" y="2368950"/>
                  <a:pt x="433940" y="2335691"/>
                  <a:pt x="0" y="2339693"/>
                </a:cubicBezTo>
                <a:cubicBezTo>
                  <a:pt x="-60258" y="2199899"/>
                  <a:pt x="6934" y="1982842"/>
                  <a:pt x="0" y="1778167"/>
                </a:cubicBezTo>
                <a:cubicBezTo>
                  <a:pt x="-6934" y="1573492"/>
                  <a:pt x="25979" y="1495419"/>
                  <a:pt x="0" y="1240037"/>
                </a:cubicBezTo>
                <a:cubicBezTo>
                  <a:pt x="-25979" y="984655"/>
                  <a:pt x="53875" y="852721"/>
                  <a:pt x="0" y="725305"/>
                </a:cubicBezTo>
                <a:cubicBezTo>
                  <a:pt x="-53875" y="597889"/>
                  <a:pt x="79332" y="206913"/>
                  <a:pt x="0" y="0"/>
                </a:cubicBezTo>
                <a:close/>
              </a:path>
              <a:path w="8202303" h="2339693" stroke="0" extrusionOk="0">
                <a:moveTo>
                  <a:pt x="0" y="0"/>
                </a:moveTo>
                <a:cubicBezTo>
                  <a:pt x="258705" y="-13738"/>
                  <a:pt x="466350" y="20527"/>
                  <a:pt x="585879" y="0"/>
                </a:cubicBezTo>
                <a:cubicBezTo>
                  <a:pt x="705408" y="-20527"/>
                  <a:pt x="849718" y="21184"/>
                  <a:pt x="1089735" y="0"/>
                </a:cubicBezTo>
                <a:cubicBezTo>
                  <a:pt x="1329752" y="-21184"/>
                  <a:pt x="1326059" y="13543"/>
                  <a:pt x="1429544" y="0"/>
                </a:cubicBezTo>
                <a:cubicBezTo>
                  <a:pt x="1533029" y="-13543"/>
                  <a:pt x="1686023" y="15151"/>
                  <a:pt x="1769354" y="0"/>
                </a:cubicBezTo>
                <a:cubicBezTo>
                  <a:pt x="1852685" y="-15151"/>
                  <a:pt x="2150172" y="44008"/>
                  <a:pt x="2437256" y="0"/>
                </a:cubicBezTo>
                <a:cubicBezTo>
                  <a:pt x="2724340" y="-44008"/>
                  <a:pt x="2810612" y="4937"/>
                  <a:pt x="3105158" y="0"/>
                </a:cubicBezTo>
                <a:cubicBezTo>
                  <a:pt x="3399704" y="-4937"/>
                  <a:pt x="3444667" y="2810"/>
                  <a:pt x="3609013" y="0"/>
                </a:cubicBezTo>
                <a:cubicBezTo>
                  <a:pt x="3773360" y="-2810"/>
                  <a:pt x="3940407" y="29362"/>
                  <a:pt x="4194892" y="0"/>
                </a:cubicBezTo>
                <a:cubicBezTo>
                  <a:pt x="4449377" y="-29362"/>
                  <a:pt x="4450333" y="39248"/>
                  <a:pt x="4534702" y="0"/>
                </a:cubicBezTo>
                <a:cubicBezTo>
                  <a:pt x="4619071" y="-39248"/>
                  <a:pt x="4756806" y="11601"/>
                  <a:pt x="4874511" y="0"/>
                </a:cubicBezTo>
                <a:cubicBezTo>
                  <a:pt x="4992216" y="-11601"/>
                  <a:pt x="5164190" y="43745"/>
                  <a:pt x="5296344" y="0"/>
                </a:cubicBezTo>
                <a:cubicBezTo>
                  <a:pt x="5428498" y="-43745"/>
                  <a:pt x="5762978" y="46928"/>
                  <a:pt x="5882223" y="0"/>
                </a:cubicBezTo>
                <a:cubicBezTo>
                  <a:pt x="6001468" y="-46928"/>
                  <a:pt x="6409958" y="14967"/>
                  <a:pt x="6550125" y="0"/>
                </a:cubicBezTo>
                <a:cubicBezTo>
                  <a:pt x="6690292" y="-14967"/>
                  <a:pt x="6991970" y="71089"/>
                  <a:pt x="7300050" y="0"/>
                </a:cubicBezTo>
                <a:cubicBezTo>
                  <a:pt x="7608131" y="-71089"/>
                  <a:pt x="7802901" y="91719"/>
                  <a:pt x="8202303" y="0"/>
                </a:cubicBezTo>
                <a:cubicBezTo>
                  <a:pt x="8233143" y="163792"/>
                  <a:pt x="8191752" y="341618"/>
                  <a:pt x="8202303" y="514732"/>
                </a:cubicBezTo>
                <a:cubicBezTo>
                  <a:pt x="8212854" y="687846"/>
                  <a:pt x="8159543" y="969890"/>
                  <a:pt x="8202303" y="1123053"/>
                </a:cubicBezTo>
                <a:cubicBezTo>
                  <a:pt x="8245063" y="1276216"/>
                  <a:pt x="8141419" y="1508320"/>
                  <a:pt x="8202303" y="1731373"/>
                </a:cubicBezTo>
                <a:cubicBezTo>
                  <a:pt x="8263187" y="1954426"/>
                  <a:pt x="8157502" y="2050358"/>
                  <a:pt x="8202303" y="2339693"/>
                </a:cubicBezTo>
                <a:cubicBezTo>
                  <a:pt x="8032255" y="2349978"/>
                  <a:pt x="7914633" y="2330106"/>
                  <a:pt x="7780470" y="2339693"/>
                </a:cubicBezTo>
                <a:cubicBezTo>
                  <a:pt x="7646307" y="2349280"/>
                  <a:pt x="7456787" y="2289641"/>
                  <a:pt x="7276615" y="2339693"/>
                </a:cubicBezTo>
                <a:cubicBezTo>
                  <a:pt x="7096443" y="2389745"/>
                  <a:pt x="6914629" y="2309065"/>
                  <a:pt x="6772759" y="2339693"/>
                </a:cubicBezTo>
                <a:cubicBezTo>
                  <a:pt x="6630889" y="2370321"/>
                  <a:pt x="6594971" y="2330511"/>
                  <a:pt x="6432949" y="2339693"/>
                </a:cubicBezTo>
                <a:cubicBezTo>
                  <a:pt x="6270927" y="2348875"/>
                  <a:pt x="6053024" y="2317917"/>
                  <a:pt x="5929093" y="2339693"/>
                </a:cubicBezTo>
                <a:cubicBezTo>
                  <a:pt x="5805162" y="2361469"/>
                  <a:pt x="5490300" y="2339682"/>
                  <a:pt x="5343215" y="2339693"/>
                </a:cubicBezTo>
                <a:cubicBezTo>
                  <a:pt x="5196130" y="2339704"/>
                  <a:pt x="5142667" y="2329815"/>
                  <a:pt x="5003405" y="2339693"/>
                </a:cubicBezTo>
                <a:cubicBezTo>
                  <a:pt x="4864143" y="2349571"/>
                  <a:pt x="4722314" y="2331712"/>
                  <a:pt x="4581572" y="2339693"/>
                </a:cubicBezTo>
                <a:cubicBezTo>
                  <a:pt x="4440830" y="2347674"/>
                  <a:pt x="4266411" y="2320463"/>
                  <a:pt x="4159739" y="2339693"/>
                </a:cubicBezTo>
                <a:cubicBezTo>
                  <a:pt x="4053067" y="2358923"/>
                  <a:pt x="3911024" y="2321609"/>
                  <a:pt x="3737907" y="2339693"/>
                </a:cubicBezTo>
                <a:cubicBezTo>
                  <a:pt x="3564790" y="2357777"/>
                  <a:pt x="3340845" y="2293741"/>
                  <a:pt x="3152028" y="2339693"/>
                </a:cubicBezTo>
                <a:cubicBezTo>
                  <a:pt x="2963211" y="2385645"/>
                  <a:pt x="2788377" y="2273132"/>
                  <a:pt x="2484126" y="2339693"/>
                </a:cubicBezTo>
                <a:cubicBezTo>
                  <a:pt x="2179875" y="2406254"/>
                  <a:pt x="2202721" y="2323539"/>
                  <a:pt x="1980270" y="2339693"/>
                </a:cubicBezTo>
                <a:cubicBezTo>
                  <a:pt x="1757819" y="2355847"/>
                  <a:pt x="1674476" y="2280020"/>
                  <a:pt x="1476415" y="2339693"/>
                </a:cubicBezTo>
                <a:cubicBezTo>
                  <a:pt x="1278355" y="2399366"/>
                  <a:pt x="1121676" y="2279760"/>
                  <a:pt x="890536" y="2339693"/>
                </a:cubicBezTo>
                <a:cubicBezTo>
                  <a:pt x="659396" y="2399626"/>
                  <a:pt x="335936" y="2295517"/>
                  <a:pt x="0" y="2339693"/>
                </a:cubicBezTo>
                <a:cubicBezTo>
                  <a:pt x="-42877" y="2128994"/>
                  <a:pt x="41368" y="1928486"/>
                  <a:pt x="0" y="1754770"/>
                </a:cubicBezTo>
                <a:cubicBezTo>
                  <a:pt x="-41368" y="1581054"/>
                  <a:pt x="40868" y="1314154"/>
                  <a:pt x="0" y="1169847"/>
                </a:cubicBezTo>
                <a:cubicBezTo>
                  <a:pt x="-40868" y="1025540"/>
                  <a:pt x="10128" y="822313"/>
                  <a:pt x="0" y="561526"/>
                </a:cubicBezTo>
                <a:cubicBezTo>
                  <a:pt x="-10128" y="300739"/>
                  <a:pt x="16233" y="140660"/>
                  <a:pt x="0" y="0"/>
                </a:cubicBezTo>
                <a:close/>
              </a:path>
            </a:pathLst>
          </a:custGeom>
          <a:solidFill>
            <a:schemeClr val="bg1"/>
          </a:solidFill>
          <a:ln w="57150">
            <a:solidFill>
              <a:schemeClr val="accent1">
                <a:lumMod val="60000"/>
                <a:lumOff val="40000"/>
              </a:schemeClr>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5">
                    <a:lumMod val="75000"/>
                  </a:schemeClr>
                </a:solidFill>
              </a:rPr>
              <a:t>I giudici, sin d’ora, hanno avuto modo di condannare di rado per questo reato in ragione del fatto che sussistono problemi circa l’accertamento del «nesso di causalità» tra la condotta il concretizzarsi del pericolo e l’evento.</a:t>
            </a:r>
          </a:p>
          <a:p>
            <a:endParaRPr lang="it-IT" b="1" dirty="0">
              <a:solidFill>
                <a:schemeClr val="accent5">
                  <a:lumMod val="75000"/>
                </a:schemeClr>
              </a:solidFill>
            </a:endParaRPr>
          </a:p>
          <a:p>
            <a:r>
              <a:rPr lang="it-IT" b="1" dirty="0">
                <a:solidFill>
                  <a:schemeClr val="accent5">
                    <a:lumMod val="75000"/>
                  </a:schemeClr>
                </a:solidFill>
                <a:effectLst>
                  <a:outerShdw blurRad="38100" dist="38100" dir="2700000" algn="tl">
                    <a:srgbClr val="000000">
                      <a:alpha val="43137"/>
                    </a:srgbClr>
                  </a:outerShdw>
                </a:effectLst>
              </a:rPr>
              <a:t>Tuttavia non si esclude che in virtù della situazione di emergenza e di alta diffusività del Covid19 possano essere denunciate, indagate e processate una pluralità di persone per questo reato.</a:t>
            </a:r>
          </a:p>
          <a:p>
            <a:endParaRPr lang="it-IT" b="1" dirty="0">
              <a:effectLst>
                <a:outerShdw blurRad="38100" dist="38100" dir="2700000" algn="tl">
                  <a:srgbClr val="000000">
                    <a:alpha val="43137"/>
                  </a:srgbClr>
                </a:outerShdw>
              </a:effectLst>
            </a:endParaRPr>
          </a:p>
        </p:txBody>
      </p:sp>
      <p:pic>
        <p:nvPicPr>
          <p:cNvPr id="9" name="Immagine 8">
            <a:extLst>
              <a:ext uri="{FF2B5EF4-FFF2-40B4-BE49-F238E27FC236}">
                <a16:creationId xmlns:a16="http://schemas.microsoft.com/office/drawing/2014/main" id="{140602F4-64F9-4DCC-B377-CCC90A1FE458}"/>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A61FB79A-187B-489B-9BEF-FE845084BFEC}"/>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1F5F5418-BDF0-46B4-89BE-FC85A63172C1}"/>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2892696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a:xfrm>
            <a:off x="1451579" y="804519"/>
            <a:ext cx="10435621" cy="1049235"/>
          </a:xfrm>
        </p:spPr>
        <p:txBody>
          <a:bodyPr>
            <a:normAutofit fontScale="90000"/>
          </a:bodyPr>
          <a:lstStyle/>
          <a:p>
            <a:r>
              <a:rPr lang="it-IT" dirty="0"/>
              <a:t>sanzioni attualmente applicabili all’</a:t>
            </a:r>
            <a:r>
              <a:rPr lang="it-IT" dirty="0">
                <a:solidFill>
                  <a:schemeClr val="accent1"/>
                </a:solidFill>
              </a:rPr>
              <a:t>imprenditore</a:t>
            </a:r>
            <a:br>
              <a:rPr lang="it-IT" dirty="0"/>
            </a:br>
            <a:r>
              <a:rPr lang="it-IT" sz="2200" b="1" i="1" cap="none" dirty="0">
                <a:solidFill>
                  <a:srgbClr val="FFC000"/>
                </a:solidFill>
                <a:effectLst>
                  <a:outerShdw blurRad="38100" dist="38100" dir="2700000" algn="tl">
                    <a:srgbClr val="000000">
                      <a:alpha val="43137"/>
                    </a:srgbClr>
                  </a:outerShdw>
                </a:effectLst>
              </a:rPr>
              <a:t>REATI DI OMICIDIO COLPOSO E LESIONI PERSONALI COLPOSE CON VIOLAZIONE DI NORME SULLA TUTELA E SALUTE DEI LAVORATORI</a:t>
            </a:r>
            <a:endParaRPr lang="it-IT" sz="2200" b="1" i="1" dirty="0">
              <a:solidFill>
                <a:srgbClr val="FFC000"/>
              </a:solidFill>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8" y="2075261"/>
            <a:ext cx="9603275" cy="532922"/>
          </a:xfrm>
        </p:spPr>
        <p:txBody>
          <a:bodyPr/>
          <a:lstStyle/>
          <a:p>
            <a:pPr marL="0" indent="0">
              <a:buNone/>
            </a:pPr>
            <a:r>
              <a:rPr lang="it-IT" b="1" i="1" dirty="0">
                <a:solidFill>
                  <a:schemeClr val="bg1"/>
                </a:solidFill>
                <a:highlight>
                  <a:srgbClr val="000000"/>
                </a:highlight>
              </a:rPr>
              <a:t>Artt. 589 e 590 c.p.</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Sanzioni penali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3" name="Rettangolo 12">
            <a:extLst>
              <a:ext uri="{FF2B5EF4-FFF2-40B4-BE49-F238E27FC236}">
                <a16:creationId xmlns:a16="http://schemas.microsoft.com/office/drawing/2014/main" id="{353D9E3B-0659-4DE8-8C64-3C9986C7067B}"/>
              </a:ext>
            </a:extLst>
          </p:cNvPr>
          <p:cNvSpPr/>
          <p:nvPr/>
        </p:nvSpPr>
        <p:spPr>
          <a:xfrm>
            <a:off x="1451579" y="2529087"/>
            <a:ext cx="4801637" cy="3107618"/>
          </a:xfrm>
          <a:custGeom>
            <a:avLst/>
            <a:gdLst>
              <a:gd name="connsiteX0" fmla="*/ 0 w 4801637"/>
              <a:gd name="connsiteY0" fmla="*/ 0 h 3107618"/>
              <a:gd name="connsiteX1" fmla="*/ 389466 w 4801637"/>
              <a:gd name="connsiteY1" fmla="*/ 0 h 3107618"/>
              <a:gd name="connsiteX2" fmla="*/ 1019014 w 4801637"/>
              <a:gd name="connsiteY2" fmla="*/ 0 h 3107618"/>
              <a:gd name="connsiteX3" fmla="*/ 1600546 w 4801637"/>
              <a:gd name="connsiteY3" fmla="*/ 0 h 3107618"/>
              <a:gd name="connsiteX4" fmla="*/ 2038028 w 4801637"/>
              <a:gd name="connsiteY4" fmla="*/ 0 h 3107618"/>
              <a:gd name="connsiteX5" fmla="*/ 2427494 w 4801637"/>
              <a:gd name="connsiteY5" fmla="*/ 0 h 3107618"/>
              <a:gd name="connsiteX6" fmla="*/ 2912993 w 4801637"/>
              <a:gd name="connsiteY6" fmla="*/ 0 h 3107618"/>
              <a:gd name="connsiteX7" fmla="*/ 3398492 w 4801637"/>
              <a:gd name="connsiteY7" fmla="*/ 0 h 3107618"/>
              <a:gd name="connsiteX8" fmla="*/ 4028040 w 4801637"/>
              <a:gd name="connsiteY8" fmla="*/ 0 h 3107618"/>
              <a:gd name="connsiteX9" fmla="*/ 4801637 w 4801637"/>
              <a:gd name="connsiteY9" fmla="*/ 0 h 3107618"/>
              <a:gd name="connsiteX10" fmla="*/ 4801637 w 4801637"/>
              <a:gd name="connsiteY10" fmla="*/ 486860 h 3107618"/>
              <a:gd name="connsiteX11" fmla="*/ 4801637 w 4801637"/>
              <a:gd name="connsiteY11" fmla="*/ 973720 h 3107618"/>
              <a:gd name="connsiteX12" fmla="*/ 4801637 w 4801637"/>
              <a:gd name="connsiteY12" fmla="*/ 1553809 h 3107618"/>
              <a:gd name="connsiteX13" fmla="*/ 4801637 w 4801637"/>
              <a:gd name="connsiteY13" fmla="*/ 2102822 h 3107618"/>
              <a:gd name="connsiteX14" fmla="*/ 4801637 w 4801637"/>
              <a:gd name="connsiteY14" fmla="*/ 2527529 h 3107618"/>
              <a:gd name="connsiteX15" fmla="*/ 4801637 w 4801637"/>
              <a:gd name="connsiteY15" fmla="*/ 3107618 h 3107618"/>
              <a:gd name="connsiteX16" fmla="*/ 4172089 w 4801637"/>
              <a:gd name="connsiteY16" fmla="*/ 3107618 h 3107618"/>
              <a:gd name="connsiteX17" fmla="*/ 3590557 w 4801637"/>
              <a:gd name="connsiteY17" fmla="*/ 3107618 h 3107618"/>
              <a:gd name="connsiteX18" fmla="*/ 3153075 w 4801637"/>
              <a:gd name="connsiteY18" fmla="*/ 3107618 h 3107618"/>
              <a:gd name="connsiteX19" fmla="*/ 2571543 w 4801637"/>
              <a:gd name="connsiteY19" fmla="*/ 3107618 h 3107618"/>
              <a:gd name="connsiteX20" fmla="*/ 2038028 w 4801637"/>
              <a:gd name="connsiteY20" fmla="*/ 3107618 h 3107618"/>
              <a:gd name="connsiteX21" fmla="*/ 1648562 w 4801637"/>
              <a:gd name="connsiteY21" fmla="*/ 3107618 h 3107618"/>
              <a:gd name="connsiteX22" fmla="*/ 1163063 w 4801637"/>
              <a:gd name="connsiteY22" fmla="*/ 3107618 h 3107618"/>
              <a:gd name="connsiteX23" fmla="*/ 725581 w 4801637"/>
              <a:gd name="connsiteY23" fmla="*/ 3107618 h 3107618"/>
              <a:gd name="connsiteX24" fmla="*/ 0 w 4801637"/>
              <a:gd name="connsiteY24" fmla="*/ 3107618 h 3107618"/>
              <a:gd name="connsiteX25" fmla="*/ 0 w 4801637"/>
              <a:gd name="connsiteY25" fmla="*/ 2651834 h 3107618"/>
              <a:gd name="connsiteX26" fmla="*/ 0 w 4801637"/>
              <a:gd name="connsiteY26" fmla="*/ 2196050 h 3107618"/>
              <a:gd name="connsiteX27" fmla="*/ 0 w 4801637"/>
              <a:gd name="connsiteY27" fmla="*/ 1771342 h 3107618"/>
              <a:gd name="connsiteX28" fmla="*/ 0 w 4801637"/>
              <a:gd name="connsiteY28" fmla="*/ 1191254 h 3107618"/>
              <a:gd name="connsiteX29" fmla="*/ 0 w 4801637"/>
              <a:gd name="connsiteY29" fmla="*/ 642241 h 3107618"/>
              <a:gd name="connsiteX30" fmla="*/ 0 w 4801637"/>
              <a:gd name="connsiteY30" fmla="*/ 0 h 31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01637" h="3107618" fill="none" extrusionOk="0">
                <a:moveTo>
                  <a:pt x="0" y="0"/>
                </a:moveTo>
                <a:cubicBezTo>
                  <a:pt x="140770" y="-44266"/>
                  <a:pt x="195520" y="29970"/>
                  <a:pt x="389466" y="0"/>
                </a:cubicBezTo>
                <a:cubicBezTo>
                  <a:pt x="583412" y="-29970"/>
                  <a:pt x="875550" y="63261"/>
                  <a:pt x="1019014" y="0"/>
                </a:cubicBezTo>
                <a:cubicBezTo>
                  <a:pt x="1162478" y="-63261"/>
                  <a:pt x="1400644" y="59789"/>
                  <a:pt x="1600546" y="0"/>
                </a:cubicBezTo>
                <a:cubicBezTo>
                  <a:pt x="1800448" y="-59789"/>
                  <a:pt x="1893776" y="29262"/>
                  <a:pt x="2038028" y="0"/>
                </a:cubicBezTo>
                <a:cubicBezTo>
                  <a:pt x="2182280" y="-29262"/>
                  <a:pt x="2250047" y="27722"/>
                  <a:pt x="2427494" y="0"/>
                </a:cubicBezTo>
                <a:cubicBezTo>
                  <a:pt x="2604941" y="-27722"/>
                  <a:pt x="2791223" y="44834"/>
                  <a:pt x="2912993" y="0"/>
                </a:cubicBezTo>
                <a:cubicBezTo>
                  <a:pt x="3034763" y="-44834"/>
                  <a:pt x="3238001" y="30878"/>
                  <a:pt x="3398492" y="0"/>
                </a:cubicBezTo>
                <a:cubicBezTo>
                  <a:pt x="3558983" y="-30878"/>
                  <a:pt x="3823406" y="43551"/>
                  <a:pt x="4028040" y="0"/>
                </a:cubicBezTo>
                <a:cubicBezTo>
                  <a:pt x="4232674" y="-43551"/>
                  <a:pt x="4534191" y="19727"/>
                  <a:pt x="4801637" y="0"/>
                </a:cubicBezTo>
                <a:cubicBezTo>
                  <a:pt x="4853986" y="108815"/>
                  <a:pt x="4786476" y="382220"/>
                  <a:pt x="4801637" y="486860"/>
                </a:cubicBezTo>
                <a:cubicBezTo>
                  <a:pt x="4816798" y="591500"/>
                  <a:pt x="4793374" y="807682"/>
                  <a:pt x="4801637" y="973720"/>
                </a:cubicBezTo>
                <a:cubicBezTo>
                  <a:pt x="4809900" y="1139758"/>
                  <a:pt x="4775093" y="1276454"/>
                  <a:pt x="4801637" y="1553809"/>
                </a:cubicBezTo>
                <a:cubicBezTo>
                  <a:pt x="4828181" y="1831164"/>
                  <a:pt x="4758359" y="1929255"/>
                  <a:pt x="4801637" y="2102822"/>
                </a:cubicBezTo>
                <a:cubicBezTo>
                  <a:pt x="4844915" y="2276389"/>
                  <a:pt x="4798465" y="2366031"/>
                  <a:pt x="4801637" y="2527529"/>
                </a:cubicBezTo>
                <a:cubicBezTo>
                  <a:pt x="4804809" y="2689027"/>
                  <a:pt x="4780159" y="2914865"/>
                  <a:pt x="4801637" y="3107618"/>
                </a:cubicBezTo>
                <a:cubicBezTo>
                  <a:pt x="4539139" y="3156546"/>
                  <a:pt x="4462222" y="3040806"/>
                  <a:pt x="4172089" y="3107618"/>
                </a:cubicBezTo>
                <a:cubicBezTo>
                  <a:pt x="3881956" y="3174430"/>
                  <a:pt x="3856153" y="3049105"/>
                  <a:pt x="3590557" y="3107618"/>
                </a:cubicBezTo>
                <a:cubicBezTo>
                  <a:pt x="3324961" y="3166131"/>
                  <a:pt x="3283677" y="3068703"/>
                  <a:pt x="3153075" y="3107618"/>
                </a:cubicBezTo>
                <a:cubicBezTo>
                  <a:pt x="3022473" y="3146533"/>
                  <a:pt x="2694703" y="3070831"/>
                  <a:pt x="2571543" y="3107618"/>
                </a:cubicBezTo>
                <a:cubicBezTo>
                  <a:pt x="2448383" y="3144405"/>
                  <a:pt x="2262597" y="3072008"/>
                  <a:pt x="2038028" y="3107618"/>
                </a:cubicBezTo>
                <a:cubicBezTo>
                  <a:pt x="1813459" y="3143228"/>
                  <a:pt x="1738605" y="3072148"/>
                  <a:pt x="1648562" y="3107618"/>
                </a:cubicBezTo>
                <a:cubicBezTo>
                  <a:pt x="1558519" y="3143088"/>
                  <a:pt x="1289957" y="3098116"/>
                  <a:pt x="1163063" y="3107618"/>
                </a:cubicBezTo>
                <a:cubicBezTo>
                  <a:pt x="1036169" y="3117120"/>
                  <a:pt x="894346" y="3066198"/>
                  <a:pt x="725581" y="3107618"/>
                </a:cubicBezTo>
                <a:cubicBezTo>
                  <a:pt x="556816" y="3149038"/>
                  <a:pt x="295337" y="3084872"/>
                  <a:pt x="0" y="3107618"/>
                </a:cubicBezTo>
                <a:cubicBezTo>
                  <a:pt x="-47072" y="2980806"/>
                  <a:pt x="35307" y="2837788"/>
                  <a:pt x="0" y="2651834"/>
                </a:cubicBezTo>
                <a:cubicBezTo>
                  <a:pt x="-35307" y="2465880"/>
                  <a:pt x="43255" y="2287618"/>
                  <a:pt x="0" y="2196050"/>
                </a:cubicBezTo>
                <a:cubicBezTo>
                  <a:pt x="-43255" y="2104482"/>
                  <a:pt x="19421" y="1902873"/>
                  <a:pt x="0" y="1771342"/>
                </a:cubicBezTo>
                <a:cubicBezTo>
                  <a:pt x="-19421" y="1639811"/>
                  <a:pt x="37905" y="1374982"/>
                  <a:pt x="0" y="1191254"/>
                </a:cubicBezTo>
                <a:cubicBezTo>
                  <a:pt x="-37905" y="1007526"/>
                  <a:pt x="63416" y="904101"/>
                  <a:pt x="0" y="642241"/>
                </a:cubicBezTo>
                <a:cubicBezTo>
                  <a:pt x="-63416" y="380381"/>
                  <a:pt x="16195" y="178603"/>
                  <a:pt x="0" y="0"/>
                </a:cubicBezTo>
                <a:close/>
              </a:path>
              <a:path w="4801637" h="3107618" stroke="0" extrusionOk="0">
                <a:moveTo>
                  <a:pt x="0" y="0"/>
                </a:moveTo>
                <a:cubicBezTo>
                  <a:pt x="108450" y="-49342"/>
                  <a:pt x="284916" y="57354"/>
                  <a:pt x="533515" y="0"/>
                </a:cubicBezTo>
                <a:cubicBezTo>
                  <a:pt x="782115" y="-57354"/>
                  <a:pt x="840385" y="23440"/>
                  <a:pt x="1019014" y="0"/>
                </a:cubicBezTo>
                <a:cubicBezTo>
                  <a:pt x="1197643" y="-23440"/>
                  <a:pt x="1234546" y="25859"/>
                  <a:pt x="1408480" y="0"/>
                </a:cubicBezTo>
                <a:cubicBezTo>
                  <a:pt x="1582414" y="-25859"/>
                  <a:pt x="1685594" y="40376"/>
                  <a:pt x="1797946" y="0"/>
                </a:cubicBezTo>
                <a:cubicBezTo>
                  <a:pt x="1910298" y="-40376"/>
                  <a:pt x="2237161" y="41148"/>
                  <a:pt x="2379478" y="0"/>
                </a:cubicBezTo>
                <a:cubicBezTo>
                  <a:pt x="2521795" y="-41148"/>
                  <a:pt x="2686301" y="1075"/>
                  <a:pt x="2961009" y="0"/>
                </a:cubicBezTo>
                <a:cubicBezTo>
                  <a:pt x="3235717" y="-1075"/>
                  <a:pt x="3262057" y="34277"/>
                  <a:pt x="3446508" y="0"/>
                </a:cubicBezTo>
                <a:cubicBezTo>
                  <a:pt x="3630959" y="-34277"/>
                  <a:pt x="3798813" y="60869"/>
                  <a:pt x="3980024" y="0"/>
                </a:cubicBezTo>
                <a:cubicBezTo>
                  <a:pt x="4161235" y="-60869"/>
                  <a:pt x="4598837" y="6451"/>
                  <a:pt x="4801637" y="0"/>
                </a:cubicBezTo>
                <a:cubicBezTo>
                  <a:pt x="4820472" y="198795"/>
                  <a:pt x="4766764" y="212813"/>
                  <a:pt x="4801637" y="424708"/>
                </a:cubicBezTo>
                <a:cubicBezTo>
                  <a:pt x="4836510" y="636603"/>
                  <a:pt x="4772097" y="715435"/>
                  <a:pt x="4801637" y="880492"/>
                </a:cubicBezTo>
                <a:cubicBezTo>
                  <a:pt x="4831177" y="1045549"/>
                  <a:pt x="4799187" y="1164616"/>
                  <a:pt x="4801637" y="1367352"/>
                </a:cubicBezTo>
                <a:cubicBezTo>
                  <a:pt x="4804087" y="1570088"/>
                  <a:pt x="4756558" y="1702131"/>
                  <a:pt x="4801637" y="1823136"/>
                </a:cubicBezTo>
                <a:cubicBezTo>
                  <a:pt x="4846716" y="1944141"/>
                  <a:pt x="4772193" y="2235339"/>
                  <a:pt x="4801637" y="2372148"/>
                </a:cubicBezTo>
                <a:cubicBezTo>
                  <a:pt x="4831081" y="2508957"/>
                  <a:pt x="4735992" y="2865789"/>
                  <a:pt x="4801637" y="3107618"/>
                </a:cubicBezTo>
                <a:cubicBezTo>
                  <a:pt x="4650733" y="3155889"/>
                  <a:pt x="4413880" y="3049050"/>
                  <a:pt x="4220105" y="3107618"/>
                </a:cubicBezTo>
                <a:cubicBezTo>
                  <a:pt x="4026330" y="3166186"/>
                  <a:pt x="3966851" y="3081935"/>
                  <a:pt x="3734607" y="3107618"/>
                </a:cubicBezTo>
                <a:cubicBezTo>
                  <a:pt x="3502363" y="3133301"/>
                  <a:pt x="3449873" y="3101079"/>
                  <a:pt x="3345140" y="3107618"/>
                </a:cubicBezTo>
                <a:cubicBezTo>
                  <a:pt x="3240407" y="3114157"/>
                  <a:pt x="3043626" y="3072733"/>
                  <a:pt x="2907658" y="3107618"/>
                </a:cubicBezTo>
                <a:cubicBezTo>
                  <a:pt x="2771690" y="3142503"/>
                  <a:pt x="2560771" y="3090023"/>
                  <a:pt x="2422159" y="3107618"/>
                </a:cubicBezTo>
                <a:cubicBezTo>
                  <a:pt x="2283547" y="3125213"/>
                  <a:pt x="2132143" y="3100586"/>
                  <a:pt x="1936660" y="3107618"/>
                </a:cubicBezTo>
                <a:cubicBezTo>
                  <a:pt x="1741177" y="3114650"/>
                  <a:pt x="1684554" y="3068059"/>
                  <a:pt x="1451161" y="3107618"/>
                </a:cubicBezTo>
                <a:cubicBezTo>
                  <a:pt x="1217768" y="3147177"/>
                  <a:pt x="1191031" y="3081776"/>
                  <a:pt x="1061695" y="3107618"/>
                </a:cubicBezTo>
                <a:cubicBezTo>
                  <a:pt x="932359" y="3133460"/>
                  <a:pt x="782263" y="3072745"/>
                  <a:pt x="576196" y="3107618"/>
                </a:cubicBezTo>
                <a:cubicBezTo>
                  <a:pt x="370129" y="3142491"/>
                  <a:pt x="194943" y="3057350"/>
                  <a:pt x="0" y="3107618"/>
                </a:cubicBezTo>
                <a:cubicBezTo>
                  <a:pt x="-27178" y="2977787"/>
                  <a:pt x="37349" y="2828209"/>
                  <a:pt x="0" y="2682910"/>
                </a:cubicBezTo>
                <a:cubicBezTo>
                  <a:pt x="-37349" y="2537611"/>
                  <a:pt x="44882" y="2449929"/>
                  <a:pt x="0" y="2258202"/>
                </a:cubicBezTo>
                <a:cubicBezTo>
                  <a:pt x="-44882" y="2066475"/>
                  <a:pt x="40868" y="1906404"/>
                  <a:pt x="0" y="1740266"/>
                </a:cubicBezTo>
                <a:cubicBezTo>
                  <a:pt x="-40868" y="1574128"/>
                  <a:pt x="47161" y="1519051"/>
                  <a:pt x="0" y="1315558"/>
                </a:cubicBezTo>
                <a:cubicBezTo>
                  <a:pt x="-47161" y="1112065"/>
                  <a:pt x="27509" y="934000"/>
                  <a:pt x="0" y="766546"/>
                </a:cubicBezTo>
                <a:cubicBezTo>
                  <a:pt x="-27509" y="599092"/>
                  <a:pt x="77417" y="261824"/>
                  <a:pt x="0" y="0"/>
                </a:cubicBezTo>
                <a:close/>
              </a:path>
            </a:pathLst>
          </a:custGeom>
          <a:solidFill>
            <a:schemeClr val="bg1"/>
          </a:solidFill>
          <a:ln w="57150">
            <a:solidFill>
              <a:schemeClr val="accent1">
                <a:lumMod val="60000"/>
                <a:lumOff val="40000"/>
              </a:schemeClr>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5">
                    <a:lumMod val="75000"/>
                  </a:schemeClr>
                </a:solidFill>
                <a:effectLst>
                  <a:outerShdw blurRad="38100" dist="38100" dir="2700000" algn="tl">
                    <a:srgbClr val="000000">
                      <a:alpha val="43137"/>
                    </a:srgbClr>
                  </a:outerShdw>
                </a:effectLst>
              </a:rPr>
              <a:t>L’art. 2087 c.c.  stabilisce come</a:t>
            </a:r>
          </a:p>
          <a:p>
            <a:endParaRPr lang="it-IT" b="1" dirty="0">
              <a:solidFill>
                <a:schemeClr val="accent5">
                  <a:lumMod val="75000"/>
                </a:schemeClr>
              </a:solidFill>
              <a:effectLst>
                <a:outerShdw blurRad="38100" dist="38100" dir="2700000" algn="tl">
                  <a:srgbClr val="000000">
                    <a:alpha val="43137"/>
                  </a:srgbClr>
                </a:outerShdw>
              </a:effectLst>
              <a:sym typeface="Wingdings" panose="05000000000000000000" pitchFamily="2" charset="2"/>
            </a:endParaRPr>
          </a:p>
          <a:p>
            <a:r>
              <a:rPr lang="it-IT" b="1" dirty="0">
                <a:solidFill>
                  <a:schemeClr val="accent5">
                    <a:lumMod val="75000"/>
                  </a:schemeClr>
                </a:solidFill>
                <a:effectLst>
                  <a:outerShdw blurRad="38100" dist="38100" dir="2700000" algn="tl">
                    <a:srgbClr val="000000">
                      <a:alpha val="43137"/>
                    </a:srgbClr>
                  </a:outerShdw>
                </a:effectLst>
                <a:sym typeface="Wingdings" panose="05000000000000000000" pitchFamily="2" charset="2"/>
              </a:rPr>
              <a:t> </a:t>
            </a:r>
            <a:r>
              <a:rPr lang="it-IT" sz="2000" b="1" i="1" dirty="0">
                <a:solidFill>
                  <a:schemeClr val="accent5">
                    <a:lumMod val="75000"/>
                  </a:schemeClr>
                </a:solidFill>
                <a:effectLst>
                  <a:outerShdw blurRad="38100" dist="38100" dir="2700000" algn="tl">
                    <a:srgbClr val="000000">
                      <a:alpha val="43137"/>
                    </a:srgbClr>
                  </a:outerShdw>
                </a:effectLst>
              </a:rPr>
              <a:t>l’imprenditore sia tenuto ad adottare, nell'esercizio dell'impresa, le misure che, secondo la particolarità del lavoro, l'esperienza e la tecnica, sono necessarie a tutelare l'integrità fisica e la personalità morale dei prestatori di lavoro</a:t>
            </a:r>
            <a:r>
              <a:rPr lang="it-IT" b="1" dirty="0">
                <a:solidFill>
                  <a:schemeClr val="accent5">
                    <a:lumMod val="75000"/>
                  </a:schemeClr>
                </a:solidFill>
                <a:effectLst>
                  <a:outerShdw blurRad="38100" dist="38100" dir="2700000" algn="tl">
                    <a:srgbClr val="000000">
                      <a:alpha val="43137"/>
                    </a:srgbClr>
                  </a:outerShdw>
                </a:effectLst>
              </a:rPr>
              <a:t>. </a:t>
            </a:r>
          </a:p>
        </p:txBody>
      </p:sp>
      <p:sp>
        <p:nvSpPr>
          <p:cNvPr id="11" name="Rettangolo 10">
            <a:extLst>
              <a:ext uri="{FF2B5EF4-FFF2-40B4-BE49-F238E27FC236}">
                <a16:creationId xmlns:a16="http://schemas.microsoft.com/office/drawing/2014/main" id="{AD01EEAF-7AF5-4104-8E37-446B59F7C573}"/>
              </a:ext>
            </a:extLst>
          </p:cNvPr>
          <p:cNvSpPr/>
          <p:nvPr/>
        </p:nvSpPr>
        <p:spPr>
          <a:xfrm>
            <a:off x="6423241" y="2500267"/>
            <a:ext cx="5286536" cy="835983"/>
          </a:xfrm>
          <a:custGeom>
            <a:avLst/>
            <a:gdLst>
              <a:gd name="connsiteX0" fmla="*/ 0 w 5286536"/>
              <a:gd name="connsiteY0" fmla="*/ 0 h 835983"/>
              <a:gd name="connsiteX1" fmla="*/ 428797 w 5286536"/>
              <a:gd name="connsiteY1" fmla="*/ 0 h 835983"/>
              <a:gd name="connsiteX2" fmla="*/ 1121920 w 5286536"/>
              <a:gd name="connsiteY2" fmla="*/ 0 h 835983"/>
              <a:gd name="connsiteX3" fmla="*/ 1815044 w 5286536"/>
              <a:gd name="connsiteY3" fmla="*/ 0 h 835983"/>
              <a:gd name="connsiteX4" fmla="*/ 2508168 w 5286536"/>
              <a:gd name="connsiteY4" fmla="*/ 0 h 835983"/>
              <a:gd name="connsiteX5" fmla="*/ 3042695 w 5286536"/>
              <a:gd name="connsiteY5" fmla="*/ 0 h 835983"/>
              <a:gd name="connsiteX6" fmla="*/ 3735819 w 5286536"/>
              <a:gd name="connsiteY6" fmla="*/ 0 h 835983"/>
              <a:gd name="connsiteX7" fmla="*/ 4164616 w 5286536"/>
              <a:gd name="connsiteY7" fmla="*/ 0 h 835983"/>
              <a:gd name="connsiteX8" fmla="*/ 4646278 w 5286536"/>
              <a:gd name="connsiteY8" fmla="*/ 0 h 835983"/>
              <a:gd name="connsiteX9" fmla="*/ 5286536 w 5286536"/>
              <a:gd name="connsiteY9" fmla="*/ 0 h 835983"/>
              <a:gd name="connsiteX10" fmla="*/ 5286536 w 5286536"/>
              <a:gd name="connsiteY10" fmla="*/ 392912 h 835983"/>
              <a:gd name="connsiteX11" fmla="*/ 5286536 w 5286536"/>
              <a:gd name="connsiteY11" fmla="*/ 835983 h 835983"/>
              <a:gd name="connsiteX12" fmla="*/ 4699143 w 5286536"/>
              <a:gd name="connsiteY12" fmla="*/ 835983 h 835983"/>
              <a:gd name="connsiteX13" fmla="*/ 4111750 w 5286536"/>
              <a:gd name="connsiteY13" fmla="*/ 835983 h 835983"/>
              <a:gd name="connsiteX14" fmla="*/ 3471492 w 5286536"/>
              <a:gd name="connsiteY14" fmla="*/ 835983 h 835983"/>
              <a:gd name="connsiteX15" fmla="*/ 2778368 w 5286536"/>
              <a:gd name="connsiteY15" fmla="*/ 835983 h 835983"/>
              <a:gd name="connsiteX16" fmla="*/ 2190975 w 5286536"/>
              <a:gd name="connsiteY16" fmla="*/ 835983 h 835983"/>
              <a:gd name="connsiteX17" fmla="*/ 1497852 w 5286536"/>
              <a:gd name="connsiteY17" fmla="*/ 835983 h 835983"/>
              <a:gd name="connsiteX18" fmla="*/ 1069055 w 5286536"/>
              <a:gd name="connsiteY18" fmla="*/ 835983 h 835983"/>
              <a:gd name="connsiteX19" fmla="*/ 640258 w 5286536"/>
              <a:gd name="connsiteY19" fmla="*/ 835983 h 835983"/>
              <a:gd name="connsiteX20" fmla="*/ 0 w 5286536"/>
              <a:gd name="connsiteY20" fmla="*/ 835983 h 835983"/>
              <a:gd name="connsiteX21" fmla="*/ 0 w 5286536"/>
              <a:gd name="connsiteY21" fmla="*/ 434711 h 835983"/>
              <a:gd name="connsiteX22" fmla="*/ 0 w 5286536"/>
              <a:gd name="connsiteY22" fmla="*/ 0 h 83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6536" h="835983" fill="none" extrusionOk="0">
                <a:moveTo>
                  <a:pt x="0" y="0"/>
                </a:moveTo>
                <a:cubicBezTo>
                  <a:pt x="130191" y="-19228"/>
                  <a:pt x="238938" y="34335"/>
                  <a:pt x="428797" y="0"/>
                </a:cubicBezTo>
                <a:cubicBezTo>
                  <a:pt x="618656" y="-34335"/>
                  <a:pt x="861023" y="33029"/>
                  <a:pt x="1121920" y="0"/>
                </a:cubicBezTo>
                <a:cubicBezTo>
                  <a:pt x="1382817" y="-33029"/>
                  <a:pt x="1669805" y="81963"/>
                  <a:pt x="1815044" y="0"/>
                </a:cubicBezTo>
                <a:cubicBezTo>
                  <a:pt x="1960283" y="-81963"/>
                  <a:pt x="2182531" y="30145"/>
                  <a:pt x="2508168" y="0"/>
                </a:cubicBezTo>
                <a:cubicBezTo>
                  <a:pt x="2833805" y="-30145"/>
                  <a:pt x="2776966" y="63616"/>
                  <a:pt x="3042695" y="0"/>
                </a:cubicBezTo>
                <a:cubicBezTo>
                  <a:pt x="3308424" y="-63616"/>
                  <a:pt x="3558213" y="8759"/>
                  <a:pt x="3735819" y="0"/>
                </a:cubicBezTo>
                <a:cubicBezTo>
                  <a:pt x="3913425" y="-8759"/>
                  <a:pt x="4045794" y="49636"/>
                  <a:pt x="4164616" y="0"/>
                </a:cubicBezTo>
                <a:cubicBezTo>
                  <a:pt x="4283438" y="-49636"/>
                  <a:pt x="4452294" y="29636"/>
                  <a:pt x="4646278" y="0"/>
                </a:cubicBezTo>
                <a:cubicBezTo>
                  <a:pt x="4840262" y="-29636"/>
                  <a:pt x="5043735" y="20840"/>
                  <a:pt x="5286536" y="0"/>
                </a:cubicBezTo>
                <a:cubicBezTo>
                  <a:pt x="5291234" y="177539"/>
                  <a:pt x="5268281" y="303849"/>
                  <a:pt x="5286536" y="392912"/>
                </a:cubicBezTo>
                <a:cubicBezTo>
                  <a:pt x="5304791" y="481975"/>
                  <a:pt x="5278937" y="659968"/>
                  <a:pt x="5286536" y="835983"/>
                </a:cubicBezTo>
                <a:cubicBezTo>
                  <a:pt x="5162968" y="851480"/>
                  <a:pt x="4861414" y="772227"/>
                  <a:pt x="4699143" y="835983"/>
                </a:cubicBezTo>
                <a:cubicBezTo>
                  <a:pt x="4536872" y="899739"/>
                  <a:pt x="4277764" y="790066"/>
                  <a:pt x="4111750" y="835983"/>
                </a:cubicBezTo>
                <a:cubicBezTo>
                  <a:pt x="3945736" y="881900"/>
                  <a:pt x="3701563" y="784448"/>
                  <a:pt x="3471492" y="835983"/>
                </a:cubicBezTo>
                <a:cubicBezTo>
                  <a:pt x="3241421" y="887518"/>
                  <a:pt x="2988114" y="796564"/>
                  <a:pt x="2778368" y="835983"/>
                </a:cubicBezTo>
                <a:cubicBezTo>
                  <a:pt x="2568622" y="875402"/>
                  <a:pt x="2463537" y="778656"/>
                  <a:pt x="2190975" y="835983"/>
                </a:cubicBezTo>
                <a:cubicBezTo>
                  <a:pt x="1918413" y="893310"/>
                  <a:pt x="1640797" y="754560"/>
                  <a:pt x="1497852" y="835983"/>
                </a:cubicBezTo>
                <a:cubicBezTo>
                  <a:pt x="1354907" y="917406"/>
                  <a:pt x="1164768" y="813462"/>
                  <a:pt x="1069055" y="835983"/>
                </a:cubicBezTo>
                <a:cubicBezTo>
                  <a:pt x="973342" y="858504"/>
                  <a:pt x="807455" y="809372"/>
                  <a:pt x="640258" y="835983"/>
                </a:cubicBezTo>
                <a:cubicBezTo>
                  <a:pt x="473061" y="862594"/>
                  <a:pt x="216467" y="791915"/>
                  <a:pt x="0" y="835983"/>
                </a:cubicBezTo>
                <a:cubicBezTo>
                  <a:pt x="-11208" y="683470"/>
                  <a:pt x="334" y="533925"/>
                  <a:pt x="0" y="434711"/>
                </a:cubicBezTo>
                <a:cubicBezTo>
                  <a:pt x="-334" y="335497"/>
                  <a:pt x="12454" y="87184"/>
                  <a:pt x="0" y="0"/>
                </a:cubicBezTo>
                <a:close/>
              </a:path>
              <a:path w="5286536" h="835983" stroke="0" extrusionOk="0">
                <a:moveTo>
                  <a:pt x="0" y="0"/>
                </a:moveTo>
                <a:cubicBezTo>
                  <a:pt x="218974" y="-49059"/>
                  <a:pt x="334742" y="56918"/>
                  <a:pt x="587393" y="0"/>
                </a:cubicBezTo>
                <a:cubicBezTo>
                  <a:pt x="840044" y="-56918"/>
                  <a:pt x="1013614" y="7774"/>
                  <a:pt x="1121920" y="0"/>
                </a:cubicBezTo>
                <a:cubicBezTo>
                  <a:pt x="1230226" y="-7774"/>
                  <a:pt x="1424787" y="14462"/>
                  <a:pt x="1550717" y="0"/>
                </a:cubicBezTo>
                <a:cubicBezTo>
                  <a:pt x="1676647" y="-14462"/>
                  <a:pt x="1776664" y="39356"/>
                  <a:pt x="1979514" y="0"/>
                </a:cubicBezTo>
                <a:cubicBezTo>
                  <a:pt x="2182364" y="-39356"/>
                  <a:pt x="2408472" y="61047"/>
                  <a:pt x="2619772" y="0"/>
                </a:cubicBezTo>
                <a:cubicBezTo>
                  <a:pt x="2831072" y="-61047"/>
                  <a:pt x="2999438" y="70471"/>
                  <a:pt x="3260031" y="0"/>
                </a:cubicBezTo>
                <a:cubicBezTo>
                  <a:pt x="3520624" y="-70471"/>
                  <a:pt x="3622006" y="4596"/>
                  <a:pt x="3794558" y="0"/>
                </a:cubicBezTo>
                <a:cubicBezTo>
                  <a:pt x="3967110" y="-4596"/>
                  <a:pt x="4216544" y="54550"/>
                  <a:pt x="4381951" y="0"/>
                </a:cubicBezTo>
                <a:cubicBezTo>
                  <a:pt x="4547358" y="-54550"/>
                  <a:pt x="4956260" y="40489"/>
                  <a:pt x="5286536" y="0"/>
                </a:cubicBezTo>
                <a:cubicBezTo>
                  <a:pt x="5314384" y="137445"/>
                  <a:pt x="5246986" y="291551"/>
                  <a:pt x="5286536" y="392912"/>
                </a:cubicBezTo>
                <a:cubicBezTo>
                  <a:pt x="5326086" y="494273"/>
                  <a:pt x="5238036" y="637340"/>
                  <a:pt x="5286536" y="835983"/>
                </a:cubicBezTo>
                <a:cubicBezTo>
                  <a:pt x="5093767" y="878966"/>
                  <a:pt x="4901227" y="785409"/>
                  <a:pt x="4752008" y="835983"/>
                </a:cubicBezTo>
                <a:cubicBezTo>
                  <a:pt x="4602789" y="886557"/>
                  <a:pt x="4416315" y="825132"/>
                  <a:pt x="4164616" y="835983"/>
                </a:cubicBezTo>
                <a:cubicBezTo>
                  <a:pt x="3912917" y="846834"/>
                  <a:pt x="3850920" y="807234"/>
                  <a:pt x="3630088" y="835983"/>
                </a:cubicBezTo>
                <a:cubicBezTo>
                  <a:pt x="3409256" y="864732"/>
                  <a:pt x="3176937" y="792107"/>
                  <a:pt x="2936964" y="835983"/>
                </a:cubicBezTo>
                <a:cubicBezTo>
                  <a:pt x="2696991" y="879859"/>
                  <a:pt x="2595662" y="806534"/>
                  <a:pt x="2349572" y="835983"/>
                </a:cubicBezTo>
                <a:cubicBezTo>
                  <a:pt x="2103482" y="865432"/>
                  <a:pt x="2016221" y="830757"/>
                  <a:pt x="1815044" y="835983"/>
                </a:cubicBezTo>
                <a:cubicBezTo>
                  <a:pt x="1613867" y="841209"/>
                  <a:pt x="1594136" y="816257"/>
                  <a:pt x="1386247" y="835983"/>
                </a:cubicBezTo>
                <a:cubicBezTo>
                  <a:pt x="1178358" y="855709"/>
                  <a:pt x="1056460" y="812518"/>
                  <a:pt x="904585" y="835983"/>
                </a:cubicBezTo>
                <a:cubicBezTo>
                  <a:pt x="752710" y="859448"/>
                  <a:pt x="184409" y="732375"/>
                  <a:pt x="0" y="835983"/>
                </a:cubicBezTo>
                <a:cubicBezTo>
                  <a:pt x="-48710" y="701842"/>
                  <a:pt x="5561" y="516205"/>
                  <a:pt x="0" y="426351"/>
                </a:cubicBezTo>
                <a:cubicBezTo>
                  <a:pt x="-5561" y="336497"/>
                  <a:pt x="25691" y="212372"/>
                  <a:pt x="0" y="0"/>
                </a:cubicBezTo>
                <a:close/>
              </a:path>
            </a:pathLst>
          </a:custGeom>
          <a:solidFill>
            <a:schemeClr val="bg1"/>
          </a:solidFill>
          <a:ln w="57150">
            <a:solidFill>
              <a:schemeClr val="accent1">
                <a:lumMod val="60000"/>
                <a:lumOff val="40000"/>
              </a:schemeClr>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5">
                    <a:lumMod val="75000"/>
                  </a:schemeClr>
                </a:solidFill>
                <a:effectLst>
                  <a:outerShdw blurRad="38100" dist="38100" dir="2700000" algn="tl">
                    <a:srgbClr val="000000">
                      <a:alpha val="43137"/>
                    </a:srgbClr>
                  </a:outerShdw>
                </a:effectLst>
                <a:highlight>
                  <a:srgbClr val="00FFFF"/>
                </a:highlight>
              </a:rPr>
              <a:t>Se dall’inosservanza di tale misure di sicurezza si verifica il contagio…</a:t>
            </a:r>
          </a:p>
        </p:txBody>
      </p:sp>
      <p:sp>
        <p:nvSpPr>
          <p:cNvPr id="12" name="Rettangolo 11">
            <a:extLst>
              <a:ext uri="{FF2B5EF4-FFF2-40B4-BE49-F238E27FC236}">
                <a16:creationId xmlns:a16="http://schemas.microsoft.com/office/drawing/2014/main" id="{46C33480-0130-4195-AD7F-FF54F6CE417F}"/>
              </a:ext>
            </a:extLst>
          </p:cNvPr>
          <p:cNvSpPr/>
          <p:nvPr/>
        </p:nvSpPr>
        <p:spPr>
          <a:xfrm>
            <a:off x="6423240" y="3481464"/>
            <a:ext cx="5286536" cy="2155241"/>
          </a:xfrm>
          <a:custGeom>
            <a:avLst/>
            <a:gdLst>
              <a:gd name="connsiteX0" fmla="*/ 0 w 5286536"/>
              <a:gd name="connsiteY0" fmla="*/ 0 h 2155241"/>
              <a:gd name="connsiteX1" fmla="*/ 428797 w 5286536"/>
              <a:gd name="connsiteY1" fmla="*/ 0 h 2155241"/>
              <a:gd name="connsiteX2" fmla="*/ 1121920 w 5286536"/>
              <a:gd name="connsiteY2" fmla="*/ 0 h 2155241"/>
              <a:gd name="connsiteX3" fmla="*/ 1550717 w 5286536"/>
              <a:gd name="connsiteY3" fmla="*/ 0 h 2155241"/>
              <a:gd name="connsiteX4" fmla="*/ 2032379 w 5286536"/>
              <a:gd name="connsiteY4" fmla="*/ 0 h 2155241"/>
              <a:gd name="connsiteX5" fmla="*/ 2566907 w 5286536"/>
              <a:gd name="connsiteY5" fmla="*/ 0 h 2155241"/>
              <a:gd name="connsiteX6" fmla="*/ 2995704 w 5286536"/>
              <a:gd name="connsiteY6" fmla="*/ 0 h 2155241"/>
              <a:gd name="connsiteX7" fmla="*/ 3688827 w 5286536"/>
              <a:gd name="connsiteY7" fmla="*/ 0 h 2155241"/>
              <a:gd name="connsiteX8" fmla="*/ 4329086 w 5286536"/>
              <a:gd name="connsiteY8" fmla="*/ 0 h 2155241"/>
              <a:gd name="connsiteX9" fmla="*/ 5286536 w 5286536"/>
              <a:gd name="connsiteY9" fmla="*/ 0 h 2155241"/>
              <a:gd name="connsiteX10" fmla="*/ 5286536 w 5286536"/>
              <a:gd name="connsiteY10" fmla="*/ 474153 h 2155241"/>
              <a:gd name="connsiteX11" fmla="*/ 5286536 w 5286536"/>
              <a:gd name="connsiteY11" fmla="*/ 1012963 h 2155241"/>
              <a:gd name="connsiteX12" fmla="*/ 5286536 w 5286536"/>
              <a:gd name="connsiteY12" fmla="*/ 1508669 h 2155241"/>
              <a:gd name="connsiteX13" fmla="*/ 5286536 w 5286536"/>
              <a:gd name="connsiteY13" fmla="*/ 2155241 h 2155241"/>
              <a:gd name="connsiteX14" fmla="*/ 4593412 w 5286536"/>
              <a:gd name="connsiteY14" fmla="*/ 2155241 h 2155241"/>
              <a:gd name="connsiteX15" fmla="*/ 4164616 w 5286536"/>
              <a:gd name="connsiteY15" fmla="*/ 2155241 h 2155241"/>
              <a:gd name="connsiteX16" fmla="*/ 3682953 w 5286536"/>
              <a:gd name="connsiteY16" fmla="*/ 2155241 h 2155241"/>
              <a:gd name="connsiteX17" fmla="*/ 3201291 w 5286536"/>
              <a:gd name="connsiteY17" fmla="*/ 2155241 h 2155241"/>
              <a:gd name="connsiteX18" fmla="*/ 2613898 w 5286536"/>
              <a:gd name="connsiteY18" fmla="*/ 2155241 h 2155241"/>
              <a:gd name="connsiteX19" fmla="*/ 2079371 w 5286536"/>
              <a:gd name="connsiteY19" fmla="*/ 2155241 h 2155241"/>
              <a:gd name="connsiteX20" fmla="*/ 1491978 w 5286536"/>
              <a:gd name="connsiteY20" fmla="*/ 2155241 h 2155241"/>
              <a:gd name="connsiteX21" fmla="*/ 1010316 w 5286536"/>
              <a:gd name="connsiteY21" fmla="*/ 2155241 h 2155241"/>
              <a:gd name="connsiteX22" fmla="*/ 0 w 5286536"/>
              <a:gd name="connsiteY22" fmla="*/ 2155241 h 2155241"/>
              <a:gd name="connsiteX23" fmla="*/ 0 w 5286536"/>
              <a:gd name="connsiteY23" fmla="*/ 1659536 h 2155241"/>
              <a:gd name="connsiteX24" fmla="*/ 0 w 5286536"/>
              <a:gd name="connsiteY24" fmla="*/ 1077621 h 2155241"/>
              <a:gd name="connsiteX25" fmla="*/ 0 w 5286536"/>
              <a:gd name="connsiteY25" fmla="*/ 581915 h 2155241"/>
              <a:gd name="connsiteX26" fmla="*/ 0 w 5286536"/>
              <a:gd name="connsiteY26" fmla="*/ 0 h 21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86536" h="2155241" fill="none" extrusionOk="0">
                <a:moveTo>
                  <a:pt x="0" y="0"/>
                </a:moveTo>
                <a:cubicBezTo>
                  <a:pt x="110503" y="-20712"/>
                  <a:pt x="290959" y="19851"/>
                  <a:pt x="428797" y="0"/>
                </a:cubicBezTo>
                <a:cubicBezTo>
                  <a:pt x="566635" y="-19851"/>
                  <a:pt x="949826" y="13401"/>
                  <a:pt x="1121920" y="0"/>
                </a:cubicBezTo>
                <a:cubicBezTo>
                  <a:pt x="1294014" y="-13401"/>
                  <a:pt x="1431895" y="49636"/>
                  <a:pt x="1550717" y="0"/>
                </a:cubicBezTo>
                <a:cubicBezTo>
                  <a:pt x="1669539" y="-49636"/>
                  <a:pt x="1838395" y="29636"/>
                  <a:pt x="2032379" y="0"/>
                </a:cubicBezTo>
                <a:cubicBezTo>
                  <a:pt x="2226363" y="-29636"/>
                  <a:pt x="2339785" y="2163"/>
                  <a:pt x="2566907" y="0"/>
                </a:cubicBezTo>
                <a:cubicBezTo>
                  <a:pt x="2794029" y="-2163"/>
                  <a:pt x="2803268" y="9277"/>
                  <a:pt x="2995704" y="0"/>
                </a:cubicBezTo>
                <a:cubicBezTo>
                  <a:pt x="3188140" y="-9277"/>
                  <a:pt x="3514841" y="32458"/>
                  <a:pt x="3688827" y="0"/>
                </a:cubicBezTo>
                <a:cubicBezTo>
                  <a:pt x="3862813" y="-32458"/>
                  <a:pt x="4044414" y="74598"/>
                  <a:pt x="4329086" y="0"/>
                </a:cubicBezTo>
                <a:cubicBezTo>
                  <a:pt x="4613758" y="-74598"/>
                  <a:pt x="5024234" y="17642"/>
                  <a:pt x="5286536" y="0"/>
                </a:cubicBezTo>
                <a:cubicBezTo>
                  <a:pt x="5298487" y="157099"/>
                  <a:pt x="5263351" y="373675"/>
                  <a:pt x="5286536" y="474153"/>
                </a:cubicBezTo>
                <a:cubicBezTo>
                  <a:pt x="5309721" y="574631"/>
                  <a:pt x="5242241" y="779344"/>
                  <a:pt x="5286536" y="1012963"/>
                </a:cubicBezTo>
                <a:cubicBezTo>
                  <a:pt x="5330831" y="1246582"/>
                  <a:pt x="5228027" y="1350033"/>
                  <a:pt x="5286536" y="1508669"/>
                </a:cubicBezTo>
                <a:cubicBezTo>
                  <a:pt x="5345045" y="1667305"/>
                  <a:pt x="5281190" y="1970802"/>
                  <a:pt x="5286536" y="2155241"/>
                </a:cubicBezTo>
                <a:cubicBezTo>
                  <a:pt x="5114273" y="2161008"/>
                  <a:pt x="4832536" y="2083412"/>
                  <a:pt x="4593412" y="2155241"/>
                </a:cubicBezTo>
                <a:cubicBezTo>
                  <a:pt x="4354288" y="2227070"/>
                  <a:pt x="4327358" y="2122297"/>
                  <a:pt x="4164616" y="2155241"/>
                </a:cubicBezTo>
                <a:cubicBezTo>
                  <a:pt x="4001874" y="2188185"/>
                  <a:pt x="3794018" y="2101037"/>
                  <a:pt x="3682953" y="2155241"/>
                </a:cubicBezTo>
                <a:cubicBezTo>
                  <a:pt x="3571888" y="2209445"/>
                  <a:pt x="3430786" y="2100248"/>
                  <a:pt x="3201291" y="2155241"/>
                </a:cubicBezTo>
                <a:cubicBezTo>
                  <a:pt x="2971796" y="2210234"/>
                  <a:pt x="2773941" y="2147849"/>
                  <a:pt x="2613898" y="2155241"/>
                </a:cubicBezTo>
                <a:cubicBezTo>
                  <a:pt x="2453855" y="2162633"/>
                  <a:pt x="2227620" y="2135716"/>
                  <a:pt x="2079371" y="2155241"/>
                </a:cubicBezTo>
                <a:cubicBezTo>
                  <a:pt x="1931122" y="2174766"/>
                  <a:pt x="1736823" y="2124900"/>
                  <a:pt x="1491978" y="2155241"/>
                </a:cubicBezTo>
                <a:cubicBezTo>
                  <a:pt x="1247133" y="2185582"/>
                  <a:pt x="1174075" y="2146621"/>
                  <a:pt x="1010316" y="2155241"/>
                </a:cubicBezTo>
                <a:cubicBezTo>
                  <a:pt x="846557" y="2163861"/>
                  <a:pt x="321481" y="2117814"/>
                  <a:pt x="0" y="2155241"/>
                </a:cubicBezTo>
                <a:cubicBezTo>
                  <a:pt x="-37337" y="2039455"/>
                  <a:pt x="55080" y="1876829"/>
                  <a:pt x="0" y="1659536"/>
                </a:cubicBezTo>
                <a:cubicBezTo>
                  <a:pt x="-55080" y="1442244"/>
                  <a:pt x="56579" y="1222959"/>
                  <a:pt x="0" y="1077621"/>
                </a:cubicBezTo>
                <a:cubicBezTo>
                  <a:pt x="-56579" y="932284"/>
                  <a:pt x="50043" y="803432"/>
                  <a:pt x="0" y="581915"/>
                </a:cubicBezTo>
                <a:cubicBezTo>
                  <a:pt x="-50043" y="360398"/>
                  <a:pt x="54370" y="269310"/>
                  <a:pt x="0" y="0"/>
                </a:cubicBezTo>
                <a:close/>
              </a:path>
              <a:path w="5286536" h="2155241" stroke="0" extrusionOk="0">
                <a:moveTo>
                  <a:pt x="0" y="0"/>
                </a:moveTo>
                <a:cubicBezTo>
                  <a:pt x="218974" y="-49059"/>
                  <a:pt x="334742" y="56918"/>
                  <a:pt x="587393" y="0"/>
                </a:cubicBezTo>
                <a:cubicBezTo>
                  <a:pt x="840044" y="-56918"/>
                  <a:pt x="1013614" y="7774"/>
                  <a:pt x="1121920" y="0"/>
                </a:cubicBezTo>
                <a:cubicBezTo>
                  <a:pt x="1230226" y="-7774"/>
                  <a:pt x="1424787" y="14462"/>
                  <a:pt x="1550717" y="0"/>
                </a:cubicBezTo>
                <a:cubicBezTo>
                  <a:pt x="1676647" y="-14462"/>
                  <a:pt x="1776664" y="39356"/>
                  <a:pt x="1979514" y="0"/>
                </a:cubicBezTo>
                <a:cubicBezTo>
                  <a:pt x="2182364" y="-39356"/>
                  <a:pt x="2408472" y="61047"/>
                  <a:pt x="2619772" y="0"/>
                </a:cubicBezTo>
                <a:cubicBezTo>
                  <a:pt x="2831072" y="-61047"/>
                  <a:pt x="2999438" y="70471"/>
                  <a:pt x="3260031" y="0"/>
                </a:cubicBezTo>
                <a:cubicBezTo>
                  <a:pt x="3520624" y="-70471"/>
                  <a:pt x="3622006" y="4596"/>
                  <a:pt x="3794558" y="0"/>
                </a:cubicBezTo>
                <a:cubicBezTo>
                  <a:pt x="3967110" y="-4596"/>
                  <a:pt x="4216544" y="54550"/>
                  <a:pt x="4381951" y="0"/>
                </a:cubicBezTo>
                <a:cubicBezTo>
                  <a:pt x="4547358" y="-54550"/>
                  <a:pt x="4956260" y="40489"/>
                  <a:pt x="5286536" y="0"/>
                </a:cubicBezTo>
                <a:cubicBezTo>
                  <a:pt x="5302207" y="112639"/>
                  <a:pt x="5236900" y="240093"/>
                  <a:pt x="5286536" y="474153"/>
                </a:cubicBezTo>
                <a:cubicBezTo>
                  <a:pt x="5336172" y="708213"/>
                  <a:pt x="5252589" y="837249"/>
                  <a:pt x="5286536" y="969858"/>
                </a:cubicBezTo>
                <a:cubicBezTo>
                  <a:pt x="5320483" y="1102468"/>
                  <a:pt x="5252586" y="1295741"/>
                  <a:pt x="5286536" y="1487116"/>
                </a:cubicBezTo>
                <a:cubicBezTo>
                  <a:pt x="5320486" y="1678491"/>
                  <a:pt x="5230334" y="1991321"/>
                  <a:pt x="5286536" y="2155241"/>
                </a:cubicBezTo>
                <a:cubicBezTo>
                  <a:pt x="5004794" y="2173819"/>
                  <a:pt x="4954727" y="2140852"/>
                  <a:pt x="4646278" y="2155241"/>
                </a:cubicBezTo>
                <a:cubicBezTo>
                  <a:pt x="4337829" y="2169630"/>
                  <a:pt x="4193127" y="2111365"/>
                  <a:pt x="3953154" y="2155241"/>
                </a:cubicBezTo>
                <a:cubicBezTo>
                  <a:pt x="3713181" y="2199117"/>
                  <a:pt x="3618975" y="2130489"/>
                  <a:pt x="3365761" y="2155241"/>
                </a:cubicBezTo>
                <a:cubicBezTo>
                  <a:pt x="3112547" y="2179993"/>
                  <a:pt x="3032162" y="2148214"/>
                  <a:pt x="2831234" y="2155241"/>
                </a:cubicBezTo>
                <a:cubicBezTo>
                  <a:pt x="2630306" y="2162268"/>
                  <a:pt x="2610326" y="2135515"/>
                  <a:pt x="2402437" y="2155241"/>
                </a:cubicBezTo>
                <a:cubicBezTo>
                  <a:pt x="2194548" y="2174967"/>
                  <a:pt x="2072650" y="2131776"/>
                  <a:pt x="1920775" y="2155241"/>
                </a:cubicBezTo>
                <a:cubicBezTo>
                  <a:pt x="1768900" y="2178706"/>
                  <a:pt x="1611192" y="2102129"/>
                  <a:pt x="1386247" y="2155241"/>
                </a:cubicBezTo>
                <a:cubicBezTo>
                  <a:pt x="1161302" y="2208353"/>
                  <a:pt x="1044519" y="2152682"/>
                  <a:pt x="851720" y="2155241"/>
                </a:cubicBezTo>
                <a:cubicBezTo>
                  <a:pt x="658921" y="2157800"/>
                  <a:pt x="374818" y="2144436"/>
                  <a:pt x="0" y="2155241"/>
                </a:cubicBezTo>
                <a:cubicBezTo>
                  <a:pt x="-24483" y="2009035"/>
                  <a:pt x="47330" y="1908660"/>
                  <a:pt x="0" y="1681088"/>
                </a:cubicBezTo>
                <a:cubicBezTo>
                  <a:pt x="-47330" y="1453516"/>
                  <a:pt x="62802" y="1263098"/>
                  <a:pt x="0" y="1120725"/>
                </a:cubicBezTo>
                <a:cubicBezTo>
                  <a:pt x="-62802" y="978352"/>
                  <a:pt x="29013" y="709817"/>
                  <a:pt x="0" y="603467"/>
                </a:cubicBezTo>
                <a:cubicBezTo>
                  <a:pt x="-29013" y="497117"/>
                  <a:pt x="29159" y="290314"/>
                  <a:pt x="0" y="0"/>
                </a:cubicBezTo>
                <a:close/>
              </a:path>
            </a:pathLst>
          </a:custGeom>
          <a:solidFill>
            <a:schemeClr val="bg1"/>
          </a:solidFill>
          <a:ln w="57150">
            <a:solidFill>
              <a:schemeClr val="accent1">
                <a:lumMod val="60000"/>
                <a:lumOff val="40000"/>
              </a:schemeClr>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b="1" dirty="0">
              <a:solidFill>
                <a:schemeClr val="accent5">
                  <a:lumMod val="75000"/>
                </a:schemeClr>
              </a:solidFill>
              <a:effectLst>
                <a:outerShdw blurRad="38100" dist="38100" dir="2700000" algn="tl">
                  <a:srgbClr val="000000">
                    <a:alpha val="43137"/>
                  </a:srgbClr>
                </a:outerShdw>
              </a:effectLst>
            </a:endParaRPr>
          </a:p>
          <a:p>
            <a:endParaRPr lang="it-IT" b="1" dirty="0">
              <a:solidFill>
                <a:schemeClr val="accent5">
                  <a:lumMod val="75000"/>
                </a:schemeClr>
              </a:solidFill>
              <a:effectLst>
                <a:outerShdw blurRad="38100" dist="38100" dir="2700000" algn="tl">
                  <a:srgbClr val="000000">
                    <a:alpha val="43137"/>
                  </a:srgbClr>
                </a:outerShdw>
              </a:effectLst>
            </a:endParaRPr>
          </a:p>
          <a:p>
            <a:endParaRPr lang="it-IT" b="1" dirty="0">
              <a:solidFill>
                <a:schemeClr val="accent5">
                  <a:lumMod val="75000"/>
                </a:schemeClr>
              </a:solidFill>
              <a:effectLst>
                <a:outerShdw blurRad="38100" dist="38100" dir="2700000" algn="tl">
                  <a:srgbClr val="000000">
                    <a:alpha val="43137"/>
                  </a:srgbClr>
                </a:outerShdw>
              </a:effectLst>
            </a:endParaRPr>
          </a:p>
          <a:p>
            <a:r>
              <a:rPr lang="it-IT" b="1" dirty="0">
                <a:solidFill>
                  <a:schemeClr val="accent5">
                    <a:lumMod val="75000"/>
                  </a:schemeClr>
                </a:solidFill>
                <a:effectLst>
                  <a:outerShdw blurRad="38100" dist="38100" dir="2700000" algn="tl">
                    <a:srgbClr val="000000">
                      <a:alpha val="43137"/>
                    </a:srgbClr>
                  </a:outerShdw>
                </a:effectLst>
              </a:rPr>
              <a:t>…</a:t>
            </a:r>
            <a:r>
              <a:rPr lang="it-IT" b="1" dirty="0">
                <a:solidFill>
                  <a:schemeClr val="accent5">
                    <a:lumMod val="75000"/>
                  </a:schemeClr>
                </a:solidFill>
                <a:effectLst>
                  <a:outerShdw blurRad="38100" dist="38100" dir="2700000" algn="tl">
                    <a:srgbClr val="000000">
                      <a:alpha val="43137"/>
                    </a:srgbClr>
                  </a:outerShdw>
                </a:effectLst>
                <a:highlight>
                  <a:srgbClr val="00FFFF"/>
                </a:highlight>
              </a:rPr>
              <a:t>e ne </a:t>
            </a:r>
            <a:r>
              <a:rPr lang="it-IT" b="1" u="sng" dirty="0">
                <a:solidFill>
                  <a:schemeClr val="accent5">
                    <a:lumMod val="75000"/>
                  </a:schemeClr>
                </a:solidFill>
                <a:effectLst>
                  <a:outerShdw blurRad="38100" dist="38100" dir="2700000" algn="tl">
                    <a:srgbClr val="000000">
                      <a:alpha val="43137"/>
                    </a:srgbClr>
                  </a:outerShdw>
                </a:effectLst>
                <a:highlight>
                  <a:srgbClr val="00FFFF"/>
                </a:highlight>
              </a:rPr>
              <a:t>deriva la </a:t>
            </a:r>
            <a:r>
              <a:rPr lang="it-IT" b="1" i="1" u="sng" dirty="0">
                <a:solidFill>
                  <a:schemeClr val="accent5">
                    <a:lumMod val="75000"/>
                  </a:schemeClr>
                </a:solidFill>
                <a:effectLst>
                  <a:outerShdw blurRad="38100" dist="38100" dir="2700000" algn="tl">
                    <a:srgbClr val="000000">
                      <a:alpha val="43137"/>
                    </a:srgbClr>
                  </a:outerShdw>
                </a:effectLst>
                <a:highlight>
                  <a:srgbClr val="00FFFF"/>
                </a:highlight>
              </a:rPr>
              <a:t>morte</a:t>
            </a:r>
          </a:p>
          <a:p>
            <a:r>
              <a:rPr lang="it-IT" b="1" dirty="0">
                <a:solidFill>
                  <a:schemeClr val="accent5">
                    <a:lumMod val="75000"/>
                  </a:schemeClr>
                </a:solidFill>
                <a:effectLst>
                  <a:outerShdw blurRad="38100" dist="38100" dir="2700000" algn="tl">
                    <a:srgbClr val="000000">
                      <a:alpha val="43137"/>
                    </a:srgbClr>
                  </a:outerShdw>
                </a:effectLst>
              </a:rPr>
              <a:t>di una persona </a:t>
            </a:r>
            <a:r>
              <a:rPr lang="it-IT" sz="1050" b="1" dirty="0">
                <a:solidFill>
                  <a:schemeClr val="accent4">
                    <a:lumMod val="75000"/>
                  </a:schemeClr>
                </a:solidFill>
                <a:effectLst>
                  <a:outerShdw blurRad="38100" dist="38100" dir="2700000" algn="tl">
                    <a:srgbClr val="000000">
                      <a:alpha val="43137"/>
                    </a:srgbClr>
                  </a:outerShdw>
                </a:effectLst>
              </a:rPr>
              <a:t>(art. 589, comma 2°)</a:t>
            </a:r>
            <a:r>
              <a:rPr lang="it-IT" b="1" dirty="0">
                <a:solidFill>
                  <a:schemeClr val="accent5">
                    <a:lumMod val="75000"/>
                  </a:schemeClr>
                </a:solidFill>
                <a:effectLst>
                  <a:outerShdw blurRad="38100" dist="38100" dir="2700000" algn="tl">
                    <a:srgbClr val="000000">
                      <a:alpha val="43137"/>
                    </a:srgbClr>
                  </a:outerShdw>
                </a:effectLst>
              </a:rPr>
              <a:t>: </a:t>
            </a:r>
            <a:r>
              <a:rPr lang="it-IT" b="1" dirty="0">
                <a:solidFill>
                  <a:srgbClr val="FF0000"/>
                </a:solidFill>
                <a:effectLst>
                  <a:outerShdw blurRad="38100" dist="38100" dir="2700000" algn="tl">
                    <a:srgbClr val="000000">
                      <a:alpha val="43137"/>
                    </a:srgbClr>
                  </a:outerShdw>
                </a:effectLst>
              </a:rPr>
              <a:t>reclusione da 2 a 7 anni. </a:t>
            </a:r>
            <a:r>
              <a:rPr lang="it-IT" b="1" dirty="0">
                <a:solidFill>
                  <a:schemeClr val="accent5">
                    <a:lumMod val="75000"/>
                  </a:schemeClr>
                </a:solidFill>
                <a:effectLst>
                  <a:outerShdw blurRad="38100" dist="38100" dir="2700000" algn="tl">
                    <a:srgbClr val="000000">
                      <a:alpha val="43137"/>
                    </a:srgbClr>
                  </a:outerShdw>
                </a:effectLst>
              </a:rPr>
              <a:t>Più persone </a:t>
            </a:r>
            <a:r>
              <a:rPr lang="it-IT" sz="1050" b="1" dirty="0">
                <a:solidFill>
                  <a:schemeClr val="accent5">
                    <a:lumMod val="75000"/>
                  </a:schemeClr>
                </a:solidFill>
                <a:effectLst>
                  <a:outerShdw blurRad="38100" dist="38100" dir="2700000" algn="tl">
                    <a:srgbClr val="000000">
                      <a:alpha val="43137"/>
                    </a:srgbClr>
                  </a:outerShdw>
                </a:effectLst>
              </a:rPr>
              <a:t>(art. 589, comma 5)</a:t>
            </a:r>
            <a:r>
              <a:rPr lang="it-IT" b="1" dirty="0">
                <a:solidFill>
                  <a:schemeClr val="accent5">
                    <a:lumMod val="75000"/>
                  </a:schemeClr>
                </a:solidFill>
                <a:effectLst>
                  <a:outerShdw blurRad="38100" dist="38100" dir="2700000" algn="tl">
                    <a:srgbClr val="000000">
                      <a:alpha val="43137"/>
                    </a:srgbClr>
                  </a:outerShdw>
                </a:effectLst>
              </a:rPr>
              <a:t>:</a:t>
            </a:r>
            <a:r>
              <a:rPr lang="it-IT" sz="1050" b="1" dirty="0">
                <a:solidFill>
                  <a:schemeClr val="accent5">
                    <a:lumMod val="75000"/>
                  </a:schemeClr>
                </a:solidFill>
                <a:effectLst>
                  <a:outerShdw blurRad="38100" dist="38100" dir="2700000" algn="tl">
                    <a:srgbClr val="000000">
                      <a:alpha val="43137"/>
                    </a:srgbClr>
                  </a:outerShdw>
                </a:effectLst>
              </a:rPr>
              <a:t>  </a:t>
            </a:r>
            <a:r>
              <a:rPr lang="it-IT" b="1" dirty="0">
                <a:solidFill>
                  <a:schemeClr val="accent5">
                    <a:lumMod val="75000"/>
                  </a:schemeClr>
                </a:solidFill>
                <a:effectLst>
                  <a:outerShdw blurRad="38100" dist="38100" dir="2700000" algn="tl">
                    <a:srgbClr val="000000">
                      <a:alpha val="43137"/>
                    </a:srgbClr>
                  </a:outerShdw>
                </a:effectLst>
              </a:rPr>
              <a:t>reclusione</a:t>
            </a:r>
            <a:r>
              <a:rPr lang="it-IT" sz="1050" b="1" dirty="0">
                <a:solidFill>
                  <a:schemeClr val="accent5">
                    <a:lumMod val="75000"/>
                  </a:schemeClr>
                </a:solidFill>
                <a:effectLst>
                  <a:outerShdw blurRad="38100" dist="38100" dir="2700000" algn="tl">
                    <a:srgbClr val="000000">
                      <a:alpha val="43137"/>
                    </a:srgbClr>
                  </a:outerShdw>
                </a:effectLst>
              </a:rPr>
              <a:t> </a:t>
            </a:r>
            <a:r>
              <a:rPr lang="it-IT" b="1" dirty="0">
                <a:solidFill>
                  <a:srgbClr val="FF0000"/>
                </a:solidFill>
                <a:effectLst>
                  <a:outerShdw blurRad="38100" dist="38100" dir="2700000" algn="tl">
                    <a:srgbClr val="000000">
                      <a:alpha val="43137"/>
                    </a:srgbClr>
                  </a:outerShdw>
                </a:effectLst>
              </a:rPr>
              <a:t>fino a 15 anni</a:t>
            </a:r>
          </a:p>
          <a:p>
            <a:r>
              <a:rPr lang="it-IT" b="1" dirty="0">
                <a:solidFill>
                  <a:schemeClr val="accent5">
                    <a:lumMod val="75000"/>
                  </a:schemeClr>
                </a:solidFill>
                <a:effectLst>
                  <a:outerShdw blurRad="38100" dist="38100" dir="2700000" algn="tl">
                    <a:srgbClr val="000000">
                      <a:alpha val="43137"/>
                    </a:srgbClr>
                  </a:outerShdw>
                </a:effectLst>
              </a:rPr>
              <a:t>…</a:t>
            </a:r>
            <a:r>
              <a:rPr lang="it-IT" b="1" dirty="0">
                <a:solidFill>
                  <a:schemeClr val="accent5">
                    <a:lumMod val="75000"/>
                  </a:schemeClr>
                </a:solidFill>
                <a:effectLst>
                  <a:outerShdw blurRad="38100" dist="38100" dir="2700000" algn="tl">
                    <a:srgbClr val="000000">
                      <a:alpha val="43137"/>
                    </a:srgbClr>
                  </a:outerShdw>
                </a:effectLst>
                <a:highlight>
                  <a:srgbClr val="00FFFF"/>
                </a:highlight>
              </a:rPr>
              <a:t>e ne deriva una malattia </a:t>
            </a:r>
            <a:r>
              <a:rPr lang="it-IT" sz="1050" b="1" dirty="0">
                <a:solidFill>
                  <a:schemeClr val="accent5">
                    <a:lumMod val="75000"/>
                  </a:schemeClr>
                </a:solidFill>
                <a:effectLst>
                  <a:outerShdw blurRad="38100" dist="38100" dir="2700000" algn="tl">
                    <a:srgbClr val="000000">
                      <a:alpha val="43137"/>
                    </a:srgbClr>
                  </a:outerShdw>
                </a:effectLst>
              </a:rPr>
              <a:t>(art. 590, comma 3)</a:t>
            </a:r>
            <a:r>
              <a:rPr lang="it-IT" b="1" dirty="0">
                <a:solidFill>
                  <a:schemeClr val="accent5">
                    <a:lumMod val="75000"/>
                  </a:schemeClr>
                </a:solidFill>
                <a:effectLst>
                  <a:outerShdw blurRad="38100" dist="38100" dir="2700000" algn="tl">
                    <a:srgbClr val="000000">
                      <a:alpha val="43137"/>
                    </a:srgbClr>
                  </a:outerShdw>
                </a:effectLst>
              </a:rPr>
              <a:t>:</a:t>
            </a:r>
            <a:r>
              <a:rPr lang="it-IT" sz="1050" b="1" dirty="0">
                <a:solidFill>
                  <a:schemeClr val="accent5">
                    <a:lumMod val="75000"/>
                  </a:schemeClr>
                </a:solidFill>
                <a:effectLst>
                  <a:outerShdw blurRad="38100" dist="38100" dir="2700000" algn="tl">
                    <a:srgbClr val="000000">
                      <a:alpha val="43137"/>
                    </a:srgbClr>
                  </a:outerShdw>
                </a:effectLst>
              </a:rPr>
              <a:t> </a:t>
            </a:r>
            <a:r>
              <a:rPr lang="it-IT" b="1" dirty="0">
                <a:solidFill>
                  <a:schemeClr val="accent5">
                    <a:lumMod val="75000"/>
                  </a:schemeClr>
                </a:solidFill>
                <a:effectLst>
                  <a:outerShdw blurRad="38100" dist="38100" dir="2700000" algn="tl">
                    <a:srgbClr val="000000">
                      <a:alpha val="43137"/>
                    </a:srgbClr>
                  </a:outerShdw>
                </a:effectLst>
              </a:rPr>
              <a:t>da </a:t>
            </a:r>
            <a:r>
              <a:rPr lang="it-IT" b="1" dirty="0">
                <a:solidFill>
                  <a:srgbClr val="FF0000"/>
                </a:solidFill>
                <a:effectLst>
                  <a:outerShdw blurRad="38100" dist="38100" dir="2700000" algn="tl">
                    <a:srgbClr val="000000">
                      <a:alpha val="43137"/>
                    </a:srgbClr>
                  </a:outerShdw>
                </a:effectLst>
              </a:rPr>
              <a:t> reclusione tre mesi a tre anni</a:t>
            </a:r>
            <a:r>
              <a:rPr lang="it-IT" b="1" dirty="0">
                <a:solidFill>
                  <a:schemeClr val="accent5">
                    <a:lumMod val="75000"/>
                  </a:schemeClr>
                </a:solidFill>
                <a:effectLst>
                  <a:outerShdw blurRad="38100" dist="38100" dir="2700000" algn="tl">
                    <a:srgbClr val="000000">
                      <a:alpha val="43137"/>
                    </a:srgbClr>
                  </a:outerShdw>
                </a:effectLst>
              </a:rPr>
              <a:t> e </a:t>
            </a:r>
            <a:r>
              <a:rPr lang="it-IT" b="1" dirty="0">
                <a:solidFill>
                  <a:srgbClr val="FF0000"/>
                </a:solidFill>
                <a:effectLst>
                  <a:outerShdw blurRad="38100" dist="38100" dir="2700000" algn="tl">
                    <a:srgbClr val="000000">
                      <a:alpha val="43137"/>
                    </a:srgbClr>
                  </a:outerShdw>
                </a:effectLst>
              </a:rPr>
              <a:t>multa da 500 a 2000 € </a:t>
            </a:r>
            <a:r>
              <a:rPr lang="it-IT" sz="1200" b="1" dirty="0">
                <a:solidFill>
                  <a:srgbClr val="FF0000"/>
                </a:solidFill>
                <a:effectLst>
                  <a:outerShdw blurRad="38100" dist="38100" dir="2700000" algn="tl">
                    <a:srgbClr val="000000">
                      <a:alpha val="43137"/>
                    </a:srgbClr>
                  </a:outerShdw>
                </a:effectLst>
              </a:rPr>
              <a:t>(a seconda che le lesioni siano gravi o gravissime)</a:t>
            </a:r>
          </a:p>
          <a:p>
            <a:endParaRPr lang="it-IT" b="1" dirty="0">
              <a:solidFill>
                <a:schemeClr val="accent5">
                  <a:lumMod val="75000"/>
                </a:schemeClr>
              </a:solidFill>
              <a:effectLst>
                <a:outerShdw blurRad="38100" dist="38100" dir="2700000" algn="tl">
                  <a:srgbClr val="000000">
                    <a:alpha val="43137"/>
                  </a:srgbClr>
                </a:outerShdw>
              </a:effectLst>
            </a:endParaRPr>
          </a:p>
          <a:p>
            <a:endParaRPr lang="it-IT" b="1" dirty="0">
              <a:solidFill>
                <a:schemeClr val="accent5">
                  <a:lumMod val="75000"/>
                </a:schemeClr>
              </a:solidFill>
              <a:effectLst>
                <a:outerShdw blurRad="38100" dist="38100" dir="2700000" algn="tl">
                  <a:srgbClr val="000000">
                    <a:alpha val="43137"/>
                  </a:srgbClr>
                </a:outerShdw>
              </a:effectLst>
            </a:endParaRPr>
          </a:p>
          <a:p>
            <a:endParaRPr lang="it-IT" b="1" dirty="0">
              <a:solidFill>
                <a:schemeClr val="accent5">
                  <a:lumMod val="75000"/>
                </a:schemeClr>
              </a:solidFill>
              <a:effectLst>
                <a:outerShdw blurRad="38100" dist="38100" dir="2700000" algn="tl">
                  <a:srgbClr val="000000">
                    <a:alpha val="43137"/>
                  </a:srgbClr>
                </a:outerShdw>
              </a:effectLst>
            </a:endParaRPr>
          </a:p>
        </p:txBody>
      </p:sp>
      <p:sp>
        <p:nvSpPr>
          <p:cNvPr id="14" name="Rettangolo con un angolo ritagliato 13">
            <a:extLst>
              <a:ext uri="{FF2B5EF4-FFF2-40B4-BE49-F238E27FC236}">
                <a16:creationId xmlns:a16="http://schemas.microsoft.com/office/drawing/2014/main" id="{E967F961-E686-4944-B999-C9426A5F8ECB}"/>
              </a:ext>
            </a:extLst>
          </p:cNvPr>
          <p:cNvSpPr/>
          <p:nvPr/>
        </p:nvSpPr>
        <p:spPr>
          <a:xfrm>
            <a:off x="3587262" y="24527"/>
            <a:ext cx="3587262" cy="676547"/>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Responsabilità 231</a:t>
            </a:r>
          </a:p>
        </p:txBody>
      </p:sp>
      <p:pic>
        <p:nvPicPr>
          <p:cNvPr id="15" name="Immagine 14">
            <a:extLst>
              <a:ext uri="{FF2B5EF4-FFF2-40B4-BE49-F238E27FC236}">
                <a16:creationId xmlns:a16="http://schemas.microsoft.com/office/drawing/2014/main" id="{56A1AB56-4E48-4B1F-99AB-0EB9DC0B42B0}"/>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6" name="Immagine 15">
            <a:extLst>
              <a:ext uri="{FF2B5EF4-FFF2-40B4-BE49-F238E27FC236}">
                <a16:creationId xmlns:a16="http://schemas.microsoft.com/office/drawing/2014/main" id="{A23CC6F2-F671-4383-B731-A795951DDBFE}"/>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7" name="Immagine 16">
            <a:extLst>
              <a:ext uri="{FF2B5EF4-FFF2-40B4-BE49-F238E27FC236}">
                <a16:creationId xmlns:a16="http://schemas.microsoft.com/office/drawing/2014/main" id="{572C4E1C-5939-4794-9772-1934F8415ACF}"/>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2885283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fontScale="90000"/>
          </a:bodyPr>
          <a:lstStyle/>
          <a:p>
            <a:r>
              <a:rPr lang="it-IT" dirty="0"/>
              <a:t>Misure attualmente applicabili</a:t>
            </a:r>
            <a:br>
              <a:rPr lang="it-IT" dirty="0"/>
            </a:br>
            <a:r>
              <a:rPr lang="it-IT" sz="2200" b="1" i="1" cap="none" dirty="0">
                <a:solidFill>
                  <a:srgbClr val="FFC000"/>
                </a:solidFill>
                <a:effectLst>
                  <a:outerShdw blurRad="38100" dist="38100" dir="2700000" algn="tl">
                    <a:srgbClr val="000000">
                      <a:alpha val="43137"/>
                    </a:srgbClr>
                  </a:outerShdw>
                </a:effectLst>
              </a:rPr>
              <a:t>REATI DI OMICIDIO COLPOSO E LESIONI PERSONALI COLPOSE CON VIOLAZIONE DI NORME SULLA TUTELA E SALUTE DEI LAVORATORI</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a:solidFill>
                  <a:schemeClr val="bg1">
                    <a:lumMod val="85000"/>
                  </a:schemeClr>
                </a:solidFill>
                <a:highlight>
                  <a:srgbClr val="FF3300"/>
                </a:highlight>
              </a:rPr>
              <a:t>Artt. 589 e 590 c.p. – art. 28 e 30  D.lgs. 81/2008 – D. Lgs. 8 giugno 2001, n. 231</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Responsabilità 231</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3" name="Rettangolo 12">
            <a:extLst>
              <a:ext uri="{FF2B5EF4-FFF2-40B4-BE49-F238E27FC236}">
                <a16:creationId xmlns:a16="http://schemas.microsoft.com/office/drawing/2014/main" id="{353D9E3B-0659-4DE8-8C64-3C9986C7067B}"/>
              </a:ext>
            </a:extLst>
          </p:cNvPr>
          <p:cNvSpPr/>
          <p:nvPr/>
        </p:nvSpPr>
        <p:spPr>
          <a:xfrm>
            <a:off x="1077392" y="2529087"/>
            <a:ext cx="10232292" cy="2129007"/>
          </a:xfrm>
          <a:custGeom>
            <a:avLst/>
            <a:gdLst>
              <a:gd name="connsiteX0" fmla="*/ 0 w 10232292"/>
              <a:gd name="connsiteY0" fmla="*/ 0 h 2129007"/>
              <a:gd name="connsiteX1" fmla="*/ 363815 w 10232292"/>
              <a:gd name="connsiteY1" fmla="*/ 0 h 2129007"/>
              <a:gd name="connsiteX2" fmla="*/ 932275 w 10232292"/>
              <a:gd name="connsiteY2" fmla="*/ 0 h 2129007"/>
              <a:gd name="connsiteX3" fmla="*/ 1705382 w 10232292"/>
              <a:gd name="connsiteY3" fmla="*/ 0 h 2129007"/>
              <a:gd name="connsiteX4" fmla="*/ 2478489 w 10232292"/>
              <a:gd name="connsiteY4" fmla="*/ 0 h 2129007"/>
              <a:gd name="connsiteX5" fmla="*/ 2842303 w 10232292"/>
              <a:gd name="connsiteY5" fmla="*/ 0 h 2129007"/>
              <a:gd name="connsiteX6" fmla="*/ 3615410 w 10232292"/>
              <a:gd name="connsiteY6" fmla="*/ 0 h 2129007"/>
              <a:gd name="connsiteX7" fmla="*/ 4388516 w 10232292"/>
              <a:gd name="connsiteY7" fmla="*/ 0 h 2129007"/>
              <a:gd name="connsiteX8" fmla="*/ 4752331 w 10232292"/>
              <a:gd name="connsiteY8" fmla="*/ 0 h 2129007"/>
              <a:gd name="connsiteX9" fmla="*/ 5423115 w 10232292"/>
              <a:gd name="connsiteY9" fmla="*/ 0 h 2129007"/>
              <a:gd name="connsiteX10" fmla="*/ 5991575 w 10232292"/>
              <a:gd name="connsiteY10" fmla="*/ 0 h 2129007"/>
              <a:gd name="connsiteX11" fmla="*/ 6355390 w 10232292"/>
              <a:gd name="connsiteY11" fmla="*/ 0 h 2129007"/>
              <a:gd name="connsiteX12" fmla="*/ 6616882 w 10232292"/>
              <a:gd name="connsiteY12" fmla="*/ 0 h 2129007"/>
              <a:gd name="connsiteX13" fmla="*/ 7389989 w 10232292"/>
              <a:gd name="connsiteY13" fmla="*/ 0 h 2129007"/>
              <a:gd name="connsiteX14" fmla="*/ 8060772 w 10232292"/>
              <a:gd name="connsiteY14" fmla="*/ 0 h 2129007"/>
              <a:gd name="connsiteX15" fmla="*/ 8526910 w 10232292"/>
              <a:gd name="connsiteY15" fmla="*/ 0 h 2129007"/>
              <a:gd name="connsiteX16" fmla="*/ 8993048 w 10232292"/>
              <a:gd name="connsiteY16" fmla="*/ 0 h 2129007"/>
              <a:gd name="connsiteX17" fmla="*/ 9459185 w 10232292"/>
              <a:gd name="connsiteY17" fmla="*/ 0 h 2129007"/>
              <a:gd name="connsiteX18" fmla="*/ 9720677 w 10232292"/>
              <a:gd name="connsiteY18" fmla="*/ 0 h 2129007"/>
              <a:gd name="connsiteX19" fmla="*/ 10232292 w 10232292"/>
              <a:gd name="connsiteY19" fmla="*/ 0 h 2129007"/>
              <a:gd name="connsiteX20" fmla="*/ 10232292 w 10232292"/>
              <a:gd name="connsiteY20" fmla="*/ 532252 h 2129007"/>
              <a:gd name="connsiteX21" fmla="*/ 10232292 w 10232292"/>
              <a:gd name="connsiteY21" fmla="*/ 1064504 h 2129007"/>
              <a:gd name="connsiteX22" fmla="*/ 10232292 w 10232292"/>
              <a:gd name="connsiteY22" fmla="*/ 1618045 h 2129007"/>
              <a:gd name="connsiteX23" fmla="*/ 10232292 w 10232292"/>
              <a:gd name="connsiteY23" fmla="*/ 2129007 h 2129007"/>
              <a:gd name="connsiteX24" fmla="*/ 9663831 w 10232292"/>
              <a:gd name="connsiteY24" fmla="*/ 2129007 h 2129007"/>
              <a:gd name="connsiteX25" fmla="*/ 9300017 w 10232292"/>
              <a:gd name="connsiteY25" fmla="*/ 2129007 h 2129007"/>
              <a:gd name="connsiteX26" fmla="*/ 9038525 w 10232292"/>
              <a:gd name="connsiteY26" fmla="*/ 2129007 h 2129007"/>
              <a:gd name="connsiteX27" fmla="*/ 8777033 w 10232292"/>
              <a:gd name="connsiteY27" fmla="*/ 2129007 h 2129007"/>
              <a:gd name="connsiteX28" fmla="*/ 8310895 w 10232292"/>
              <a:gd name="connsiteY28" fmla="*/ 2129007 h 2129007"/>
              <a:gd name="connsiteX29" fmla="*/ 8049403 w 10232292"/>
              <a:gd name="connsiteY29" fmla="*/ 2129007 h 2129007"/>
              <a:gd name="connsiteX30" fmla="*/ 7276297 w 10232292"/>
              <a:gd name="connsiteY30" fmla="*/ 2129007 h 2129007"/>
              <a:gd name="connsiteX31" fmla="*/ 6605513 w 10232292"/>
              <a:gd name="connsiteY31" fmla="*/ 2129007 h 2129007"/>
              <a:gd name="connsiteX32" fmla="*/ 6037052 w 10232292"/>
              <a:gd name="connsiteY32" fmla="*/ 2129007 h 2129007"/>
              <a:gd name="connsiteX33" fmla="*/ 5570915 w 10232292"/>
              <a:gd name="connsiteY33" fmla="*/ 2129007 h 2129007"/>
              <a:gd name="connsiteX34" fmla="*/ 5002454 w 10232292"/>
              <a:gd name="connsiteY34" fmla="*/ 2129007 h 2129007"/>
              <a:gd name="connsiteX35" fmla="*/ 4638639 w 10232292"/>
              <a:gd name="connsiteY35" fmla="*/ 2129007 h 2129007"/>
              <a:gd name="connsiteX36" fmla="*/ 3865533 w 10232292"/>
              <a:gd name="connsiteY36" fmla="*/ 2129007 h 2129007"/>
              <a:gd name="connsiteX37" fmla="*/ 3501718 w 10232292"/>
              <a:gd name="connsiteY37" fmla="*/ 2129007 h 2129007"/>
              <a:gd name="connsiteX38" fmla="*/ 3035580 w 10232292"/>
              <a:gd name="connsiteY38" fmla="*/ 2129007 h 2129007"/>
              <a:gd name="connsiteX39" fmla="*/ 2569442 w 10232292"/>
              <a:gd name="connsiteY39" fmla="*/ 2129007 h 2129007"/>
              <a:gd name="connsiteX40" fmla="*/ 2307950 w 10232292"/>
              <a:gd name="connsiteY40" fmla="*/ 2129007 h 2129007"/>
              <a:gd name="connsiteX41" fmla="*/ 1841813 w 10232292"/>
              <a:gd name="connsiteY41" fmla="*/ 2129007 h 2129007"/>
              <a:gd name="connsiteX42" fmla="*/ 1375675 w 10232292"/>
              <a:gd name="connsiteY42" fmla="*/ 2129007 h 2129007"/>
              <a:gd name="connsiteX43" fmla="*/ 602568 w 10232292"/>
              <a:gd name="connsiteY43" fmla="*/ 2129007 h 2129007"/>
              <a:gd name="connsiteX44" fmla="*/ 0 w 10232292"/>
              <a:gd name="connsiteY44" fmla="*/ 2129007 h 2129007"/>
              <a:gd name="connsiteX45" fmla="*/ 0 w 10232292"/>
              <a:gd name="connsiteY45" fmla="*/ 1596755 h 2129007"/>
              <a:gd name="connsiteX46" fmla="*/ 0 w 10232292"/>
              <a:gd name="connsiteY46" fmla="*/ 1043213 h 2129007"/>
              <a:gd name="connsiteX47" fmla="*/ 0 w 10232292"/>
              <a:gd name="connsiteY47" fmla="*/ 553542 h 2129007"/>
              <a:gd name="connsiteX48" fmla="*/ 0 w 10232292"/>
              <a:gd name="connsiteY48" fmla="*/ 0 h 212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32292" h="2129007" fill="none" extrusionOk="0">
                <a:moveTo>
                  <a:pt x="0" y="0"/>
                </a:moveTo>
                <a:cubicBezTo>
                  <a:pt x="127479" y="-17058"/>
                  <a:pt x="270287" y="26370"/>
                  <a:pt x="363815" y="0"/>
                </a:cubicBezTo>
                <a:cubicBezTo>
                  <a:pt x="457343" y="-26370"/>
                  <a:pt x="687543" y="40742"/>
                  <a:pt x="932275" y="0"/>
                </a:cubicBezTo>
                <a:cubicBezTo>
                  <a:pt x="1177007" y="-40742"/>
                  <a:pt x="1422805" y="68660"/>
                  <a:pt x="1705382" y="0"/>
                </a:cubicBezTo>
                <a:cubicBezTo>
                  <a:pt x="1987959" y="-68660"/>
                  <a:pt x="2211058" y="490"/>
                  <a:pt x="2478489" y="0"/>
                </a:cubicBezTo>
                <a:cubicBezTo>
                  <a:pt x="2745920" y="-490"/>
                  <a:pt x="2734560" y="15238"/>
                  <a:pt x="2842303" y="0"/>
                </a:cubicBezTo>
                <a:cubicBezTo>
                  <a:pt x="2950046" y="-15238"/>
                  <a:pt x="3297666" y="69930"/>
                  <a:pt x="3615410" y="0"/>
                </a:cubicBezTo>
                <a:cubicBezTo>
                  <a:pt x="3933154" y="-69930"/>
                  <a:pt x="4182718" y="63481"/>
                  <a:pt x="4388516" y="0"/>
                </a:cubicBezTo>
                <a:cubicBezTo>
                  <a:pt x="4594314" y="-63481"/>
                  <a:pt x="4626701" y="4321"/>
                  <a:pt x="4752331" y="0"/>
                </a:cubicBezTo>
                <a:cubicBezTo>
                  <a:pt x="4877961" y="-4321"/>
                  <a:pt x="5195006" y="79912"/>
                  <a:pt x="5423115" y="0"/>
                </a:cubicBezTo>
                <a:cubicBezTo>
                  <a:pt x="5651224" y="-79912"/>
                  <a:pt x="5752131" y="19700"/>
                  <a:pt x="5991575" y="0"/>
                </a:cubicBezTo>
                <a:cubicBezTo>
                  <a:pt x="6231019" y="-19700"/>
                  <a:pt x="6178600" y="34369"/>
                  <a:pt x="6355390" y="0"/>
                </a:cubicBezTo>
                <a:cubicBezTo>
                  <a:pt x="6532180" y="-34369"/>
                  <a:pt x="6501818" y="17441"/>
                  <a:pt x="6616882" y="0"/>
                </a:cubicBezTo>
                <a:cubicBezTo>
                  <a:pt x="6731946" y="-17441"/>
                  <a:pt x="7133052" y="6451"/>
                  <a:pt x="7389989" y="0"/>
                </a:cubicBezTo>
                <a:cubicBezTo>
                  <a:pt x="7646926" y="-6451"/>
                  <a:pt x="7775843" y="65137"/>
                  <a:pt x="8060772" y="0"/>
                </a:cubicBezTo>
                <a:cubicBezTo>
                  <a:pt x="8345701" y="-65137"/>
                  <a:pt x="8364144" y="40691"/>
                  <a:pt x="8526910" y="0"/>
                </a:cubicBezTo>
                <a:cubicBezTo>
                  <a:pt x="8689676" y="-40691"/>
                  <a:pt x="8887084" y="38049"/>
                  <a:pt x="8993048" y="0"/>
                </a:cubicBezTo>
                <a:cubicBezTo>
                  <a:pt x="9099012" y="-38049"/>
                  <a:pt x="9290798" y="22117"/>
                  <a:pt x="9459185" y="0"/>
                </a:cubicBezTo>
                <a:cubicBezTo>
                  <a:pt x="9627572" y="-22117"/>
                  <a:pt x="9595587" y="5679"/>
                  <a:pt x="9720677" y="0"/>
                </a:cubicBezTo>
                <a:cubicBezTo>
                  <a:pt x="9845767" y="-5679"/>
                  <a:pt x="10077081" y="24714"/>
                  <a:pt x="10232292" y="0"/>
                </a:cubicBezTo>
                <a:cubicBezTo>
                  <a:pt x="10273915" y="160442"/>
                  <a:pt x="10169178" y="352741"/>
                  <a:pt x="10232292" y="532252"/>
                </a:cubicBezTo>
                <a:cubicBezTo>
                  <a:pt x="10295406" y="711763"/>
                  <a:pt x="10192928" y="887458"/>
                  <a:pt x="10232292" y="1064504"/>
                </a:cubicBezTo>
                <a:cubicBezTo>
                  <a:pt x="10271656" y="1241550"/>
                  <a:pt x="10188468" y="1455950"/>
                  <a:pt x="10232292" y="1618045"/>
                </a:cubicBezTo>
                <a:cubicBezTo>
                  <a:pt x="10276116" y="1780140"/>
                  <a:pt x="10192596" y="1902068"/>
                  <a:pt x="10232292" y="2129007"/>
                </a:cubicBezTo>
                <a:cubicBezTo>
                  <a:pt x="10034115" y="2136309"/>
                  <a:pt x="9874889" y="2061069"/>
                  <a:pt x="9663831" y="2129007"/>
                </a:cubicBezTo>
                <a:cubicBezTo>
                  <a:pt x="9452773" y="2196945"/>
                  <a:pt x="9476832" y="2108563"/>
                  <a:pt x="9300017" y="2129007"/>
                </a:cubicBezTo>
                <a:cubicBezTo>
                  <a:pt x="9123202" y="2149451"/>
                  <a:pt x="9137215" y="2101611"/>
                  <a:pt x="9038525" y="2129007"/>
                </a:cubicBezTo>
                <a:cubicBezTo>
                  <a:pt x="8939835" y="2156403"/>
                  <a:pt x="8874156" y="2111045"/>
                  <a:pt x="8777033" y="2129007"/>
                </a:cubicBezTo>
                <a:cubicBezTo>
                  <a:pt x="8679910" y="2146969"/>
                  <a:pt x="8520675" y="2099741"/>
                  <a:pt x="8310895" y="2129007"/>
                </a:cubicBezTo>
                <a:cubicBezTo>
                  <a:pt x="8101115" y="2158273"/>
                  <a:pt x="8143932" y="2103208"/>
                  <a:pt x="8049403" y="2129007"/>
                </a:cubicBezTo>
                <a:cubicBezTo>
                  <a:pt x="7954874" y="2154806"/>
                  <a:pt x="7601841" y="2118998"/>
                  <a:pt x="7276297" y="2129007"/>
                </a:cubicBezTo>
                <a:cubicBezTo>
                  <a:pt x="6950753" y="2139016"/>
                  <a:pt x="6877387" y="2125635"/>
                  <a:pt x="6605513" y="2129007"/>
                </a:cubicBezTo>
                <a:cubicBezTo>
                  <a:pt x="6333639" y="2132379"/>
                  <a:pt x="6318725" y="2083322"/>
                  <a:pt x="6037052" y="2129007"/>
                </a:cubicBezTo>
                <a:cubicBezTo>
                  <a:pt x="5755379" y="2174692"/>
                  <a:pt x="5698856" y="2107263"/>
                  <a:pt x="5570915" y="2129007"/>
                </a:cubicBezTo>
                <a:cubicBezTo>
                  <a:pt x="5442974" y="2150751"/>
                  <a:pt x="5164622" y="2113291"/>
                  <a:pt x="5002454" y="2129007"/>
                </a:cubicBezTo>
                <a:cubicBezTo>
                  <a:pt x="4840286" y="2144723"/>
                  <a:pt x="4793885" y="2097476"/>
                  <a:pt x="4638639" y="2129007"/>
                </a:cubicBezTo>
                <a:cubicBezTo>
                  <a:pt x="4483394" y="2160538"/>
                  <a:pt x="4130862" y="2065647"/>
                  <a:pt x="3865533" y="2129007"/>
                </a:cubicBezTo>
                <a:cubicBezTo>
                  <a:pt x="3600204" y="2192367"/>
                  <a:pt x="3599989" y="2126267"/>
                  <a:pt x="3501718" y="2129007"/>
                </a:cubicBezTo>
                <a:cubicBezTo>
                  <a:pt x="3403448" y="2131747"/>
                  <a:pt x="3236770" y="2088886"/>
                  <a:pt x="3035580" y="2129007"/>
                </a:cubicBezTo>
                <a:cubicBezTo>
                  <a:pt x="2834390" y="2169128"/>
                  <a:pt x="2784651" y="2085113"/>
                  <a:pt x="2569442" y="2129007"/>
                </a:cubicBezTo>
                <a:cubicBezTo>
                  <a:pt x="2354233" y="2172901"/>
                  <a:pt x="2405495" y="2107231"/>
                  <a:pt x="2307950" y="2129007"/>
                </a:cubicBezTo>
                <a:cubicBezTo>
                  <a:pt x="2210405" y="2150783"/>
                  <a:pt x="2045357" y="2109090"/>
                  <a:pt x="1841813" y="2129007"/>
                </a:cubicBezTo>
                <a:cubicBezTo>
                  <a:pt x="1638269" y="2148924"/>
                  <a:pt x="1501831" y="2100566"/>
                  <a:pt x="1375675" y="2129007"/>
                </a:cubicBezTo>
                <a:cubicBezTo>
                  <a:pt x="1249519" y="2157448"/>
                  <a:pt x="808919" y="2065195"/>
                  <a:pt x="602568" y="2129007"/>
                </a:cubicBezTo>
                <a:cubicBezTo>
                  <a:pt x="396217" y="2192819"/>
                  <a:pt x="225752" y="2099597"/>
                  <a:pt x="0" y="2129007"/>
                </a:cubicBezTo>
                <a:cubicBezTo>
                  <a:pt x="-8307" y="1884352"/>
                  <a:pt x="22047" y="1745413"/>
                  <a:pt x="0" y="1596755"/>
                </a:cubicBezTo>
                <a:cubicBezTo>
                  <a:pt x="-22047" y="1448097"/>
                  <a:pt x="29527" y="1172721"/>
                  <a:pt x="0" y="1043213"/>
                </a:cubicBezTo>
                <a:cubicBezTo>
                  <a:pt x="-29527" y="913705"/>
                  <a:pt x="16134" y="692516"/>
                  <a:pt x="0" y="553542"/>
                </a:cubicBezTo>
                <a:cubicBezTo>
                  <a:pt x="-16134" y="414568"/>
                  <a:pt x="32918" y="213476"/>
                  <a:pt x="0" y="0"/>
                </a:cubicBezTo>
                <a:close/>
              </a:path>
              <a:path w="10232292" h="2129007" stroke="0" extrusionOk="0">
                <a:moveTo>
                  <a:pt x="0" y="0"/>
                </a:moveTo>
                <a:cubicBezTo>
                  <a:pt x="259879" y="-28434"/>
                  <a:pt x="442162" y="51613"/>
                  <a:pt x="568461" y="0"/>
                </a:cubicBezTo>
                <a:cubicBezTo>
                  <a:pt x="694760" y="-51613"/>
                  <a:pt x="809869" y="7922"/>
                  <a:pt x="1034598" y="0"/>
                </a:cubicBezTo>
                <a:cubicBezTo>
                  <a:pt x="1259327" y="-7922"/>
                  <a:pt x="1170157" y="4071"/>
                  <a:pt x="1296090" y="0"/>
                </a:cubicBezTo>
                <a:cubicBezTo>
                  <a:pt x="1422023" y="-4071"/>
                  <a:pt x="1449851" y="20085"/>
                  <a:pt x="1557582" y="0"/>
                </a:cubicBezTo>
                <a:cubicBezTo>
                  <a:pt x="1665313" y="-20085"/>
                  <a:pt x="1924318" y="34634"/>
                  <a:pt x="2228366" y="0"/>
                </a:cubicBezTo>
                <a:cubicBezTo>
                  <a:pt x="2532414" y="-34634"/>
                  <a:pt x="2710388" y="78534"/>
                  <a:pt x="2899149" y="0"/>
                </a:cubicBezTo>
                <a:cubicBezTo>
                  <a:pt x="3087910" y="-78534"/>
                  <a:pt x="3162991" y="36415"/>
                  <a:pt x="3365287" y="0"/>
                </a:cubicBezTo>
                <a:cubicBezTo>
                  <a:pt x="3567583" y="-36415"/>
                  <a:pt x="3675970" y="41697"/>
                  <a:pt x="3933748" y="0"/>
                </a:cubicBezTo>
                <a:cubicBezTo>
                  <a:pt x="4191526" y="-41697"/>
                  <a:pt x="4078181" y="29474"/>
                  <a:pt x="4195240" y="0"/>
                </a:cubicBezTo>
                <a:cubicBezTo>
                  <a:pt x="4312299" y="-29474"/>
                  <a:pt x="4395863" y="2385"/>
                  <a:pt x="4456732" y="0"/>
                </a:cubicBezTo>
                <a:cubicBezTo>
                  <a:pt x="4517601" y="-2385"/>
                  <a:pt x="4659418" y="9974"/>
                  <a:pt x="4820546" y="0"/>
                </a:cubicBezTo>
                <a:cubicBezTo>
                  <a:pt x="4981674" y="-9974"/>
                  <a:pt x="5106140" y="28033"/>
                  <a:pt x="5389007" y="0"/>
                </a:cubicBezTo>
                <a:cubicBezTo>
                  <a:pt x="5671874" y="-28033"/>
                  <a:pt x="5914963" y="37268"/>
                  <a:pt x="6059791" y="0"/>
                </a:cubicBezTo>
                <a:cubicBezTo>
                  <a:pt x="6204619" y="-37268"/>
                  <a:pt x="6547393" y="5950"/>
                  <a:pt x="6832897" y="0"/>
                </a:cubicBezTo>
                <a:cubicBezTo>
                  <a:pt x="7118401" y="-5950"/>
                  <a:pt x="7146134" y="6560"/>
                  <a:pt x="7299035" y="0"/>
                </a:cubicBezTo>
                <a:cubicBezTo>
                  <a:pt x="7451936" y="-6560"/>
                  <a:pt x="7439834" y="9923"/>
                  <a:pt x="7560527" y="0"/>
                </a:cubicBezTo>
                <a:cubicBezTo>
                  <a:pt x="7681220" y="-9923"/>
                  <a:pt x="7926830" y="55971"/>
                  <a:pt x="8231310" y="0"/>
                </a:cubicBezTo>
                <a:cubicBezTo>
                  <a:pt x="8535790" y="-55971"/>
                  <a:pt x="8589858" y="28438"/>
                  <a:pt x="8902094" y="0"/>
                </a:cubicBezTo>
                <a:cubicBezTo>
                  <a:pt x="9214330" y="-28438"/>
                  <a:pt x="9228443" y="42509"/>
                  <a:pt x="9368232" y="0"/>
                </a:cubicBezTo>
                <a:cubicBezTo>
                  <a:pt x="9508021" y="-42509"/>
                  <a:pt x="10012419" y="64911"/>
                  <a:pt x="10232292" y="0"/>
                </a:cubicBezTo>
                <a:cubicBezTo>
                  <a:pt x="10258039" y="149318"/>
                  <a:pt x="10213126" y="395554"/>
                  <a:pt x="10232292" y="510962"/>
                </a:cubicBezTo>
                <a:cubicBezTo>
                  <a:pt x="10251458" y="626370"/>
                  <a:pt x="10200183" y="893432"/>
                  <a:pt x="10232292" y="1021923"/>
                </a:cubicBezTo>
                <a:cubicBezTo>
                  <a:pt x="10264401" y="1150414"/>
                  <a:pt x="10181370" y="1326605"/>
                  <a:pt x="10232292" y="1596755"/>
                </a:cubicBezTo>
                <a:cubicBezTo>
                  <a:pt x="10283214" y="1866905"/>
                  <a:pt x="10181291" y="1959975"/>
                  <a:pt x="10232292" y="2129007"/>
                </a:cubicBezTo>
                <a:cubicBezTo>
                  <a:pt x="9959296" y="2145802"/>
                  <a:pt x="9696444" y="2114542"/>
                  <a:pt x="9561508" y="2129007"/>
                </a:cubicBezTo>
                <a:cubicBezTo>
                  <a:pt x="9426572" y="2143472"/>
                  <a:pt x="9354882" y="2108931"/>
                  <a:pt x="9300017" y="2129007"/>
                </a:cubicBezTo>
                <a:cubicBezTo>
                  <a:pt x="9245152" y="2149083"/>
                  <a:pt x="9053803" y="2119948"/>
                  <a:pt x="8936202" y="2129007"/>
                </a:cubicBezTo>
                <a:cubicBezTo>
                  <a:pt x="8818601" y="2138066"/>
                  <a:pt x="8729260" y="2102144"/>
                  <a:pt x="8572387" y="2129007"/>
                </a:cubicBezTo>
                <a:cubicBezTo>
                  <a:pt x="8415514" y="2155870"/>
                  <a:pt x="8320111" y="2105501"/>
                  <a:pt x="8208572" y="2129007"/>
                </a:cubicBezTo>
                <a:cubicBezTo>
                  <a:pt x="8097033" y="2152513"/>
                  <a:pt x="7912175" y="2109185"/>
                  <a:pt x="7640111" y="2129007"/>
                </a:cubicBezTo>
                <a:cubicBezTo>
                  <a:pt x="7368047" y="2148829"/>
                  <a:pt x="7119989" y="2125099"/>
                  <a:pt x="6969328" y="2129007"/>
                </a:cubicBezTo>
                <a:cubicBezTo>
                  <a:pt x="6818667" y="2132915"/>
                  <a:pt x="6692553" y="2105596"/>
                  <a:pt x="6503190" y="2129007"/>
                </a:cubicBezTo>
                <a:cubicBezTo>
                  <a:pt x="6313827" y="2152418"/>
                  <a:pt x="6231300" y="2094837"/>
                  <a:pt x="6037052" y="2129007"/>
                </a:cubicBezTo>
                <a:cubicBezTo>
                  <a:pt x="5842804" y="2163177"/>
                  <a:pt x="5644097" y="2100208"/>
                  <a:pt x="5468592" y="2129007"/>
                </a:cubicBezTo>
                <a:cubicBezTo>
                  <a:pt x="5293087" y="2157806"/>
                  <a:pt x="4901692" y="2038837"/>
                  <a:pt x="4695485" y="2129007"/>
                </a:cubicBezTo>
                <a:cubicBezTo>
                  <a:pt x="4489278" y="2219177"/>
                  <a:pt x="4306401" y="2118245"/>
                  <a:pt x="4127024" y="2129007"/>
                </a:cubicBezTo>
                <a:cubicBezTo>
                  <a:pt x="3947647" y="2139769"/>
                  <a:pt x="3843255" y="2110858"/>
                  <a:pt x="3660887" y="2129007"/>
                </a:cubicBezTo>
                <a:cubicBezTo>
                  <a:pt x="3478519" y="2147156"/>
                  <a:pt x="3345709" y="2126872"/>
                  <a:pt x="3092426" y="2129007"/>
                </a:cubicBezTo>
                <a:cubicBezTo>
                  <a:pt x="2839143" y="2131142"/>
                  <a:pt x="2758110" y="2120905"/>
                  <a:pt x="2523965" y="2129007"/>
                </a:cubicBezTo>
                <a:cubicBezTo>
                  <a:pt x="2289820" y="2137109"/>
                  <a:pt x="2234173" y="2119922"/>
                  <a:pt x="2160151" y="2129007"/>
                </a:cubicBezTo>
                <a:cubicBezTo>
                  <a:pt x="2086129" y="2138092"/>
                  <a:pt x="2004892" y="2119522"/>
                  <a:pt x="1898659" y="2129007"/>
                </a:cubicBezTo>
                <a:cubicBezTo>
                  <a:pt x="1792426" y="2138492"/>
                  <a:pt x="1287204" y="2119528"/>
                  <a:pt x="1125552" y="2129007"/>
                </a:cubicBezTo>
                <a:cubicBezTo>
                  <a:pt x="963900" y="2138486"/>
                  <a:pt x="808046" y="2070973"/>
                  <a:pt x="557091" y="2129007"/>
                </a:cubicBezTo>
                <a:cubicBezTo>
                  <a:pt x="306136" y="2187041"/>
                  <a:pt x="193913" y="2088926"/>
                  <a:pt x="0" y="2129007"/>
                </a:cubicBezTo>
                <a:cubicBezTo>
                  <a:pt x="-59336" y="1997163"/>
                  <a:pt x="9595" y="1818564"/>
                  <a:pt x="0" y="1554175"/>
                </a:cubicBezTo>
                <a:cubicBezTo>
                  <a:pt x="-9595" y="1289786"/>
                  <a:pt x="31723" y="1152552"/>
                  <a:pt x="0" y="1021923"/>
                </a:cubicBezTo>
                <a:cubicBezTo>
                  <a:pt x="-31723" y="891294"/>
                  <a:pt x="30091" y="755130"/>
                  <a:pt x="0" y="510962"/>
                </a:cubicBezTo>
                <a:cubicBezTo>
                  <a:pt x="-30091" y="266794"/>
                  <a:pt x="54999" y="223970"/>
                  <a:pt x="0" y="0"/>
                </a:cubicBezTo>
                <a:close/>
              </a:path>
            </a:pathLst>
          </a:custGeom>
          <a:solidFill>
            <a:schemeClr val="bg1"/>
          </a:solidFill>
          <a:ln w="57150">
            <a:solidFill>
              <a:srgbClr val="A1BC1A"/>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5">
                    <a:lumMod val="75000"/>
                  </a:schemeClr>
                </a:solidFill>
                <a:effectLst>
                  <a:outerShdw blurRad="38100" dist="38100" dir="2700000" algn="tl">
                    <a:srgbClr val="000000">
                      <a:alpha val="43137"/>
                    </a:srgbClr>
                  </a:outerShdw>
                </a:effectLst>
              </a:rPr>
              <a:t>L’impresa risponde anche per «colpa in organizzazione» ai sensi del </a:t>
            </a:r>
            <a:r>
              <a:rPr lang="it-IT" b="1" i="1" dirty="0">
                <a:solidFill>
                  <a:schemeClr val="accent6">
                    <a:lumMod val="75000"/>
                  </a:schemeClr>
                </a:solidFill>
                <a:effectLst>
                  <a:outerShdw blurRad="38100" dist="38100" dir="2700000" algn="tl">
                    <a:srgbClr val="000000">
                      <a:alpha val="43137"/>
                    </a:srgbClr>
                  </a:outerShdw>
                </a:effectLst>
              </a:rPr>
              <a:t>D. Lgs. 231 2001, n. 231.</a:t>
            </a:r>
          </a:p>
          <a:p>
            <a:endParaRPr lang="it-IT" b="1" i="1" dirty="0">
              <a:solidFill>
                <a:schemeClr val="accent6">
                  <a:lumMod val="75000"/>
                </a:schemeClr>
              </a:solidFill>
              <a:effectLst>
                <a:outerShdw blurRad="38100" dist="38100" dir="2700000" algn="tl">
                  <a:srgbClr val="000000">
                    <a:alpha val="43137"/>
                  </a:srgbClr>
                </a:outerShdw>
              </a:effectLst>
            </a:endParaRPr>
          </a:p>
          <a:p>
            <a:r>
              <a:rPr lang="it-IT" b="1" dirty="0">
                <a:solidFill>
                  <a:schemeClr val="accent5">
                    <a:lumMod val="75000"/>
                  </a:schemeClr>
                </a:solidFill>
                <a:effectLst>
                  <a:outerShdw blurRad="38100" dist="38100" dir="2700000" algn="tl">
                    <a:srgbClr val="000000">
                      <a:alpha val="43137"/>
                    </a:srgbClr>
                  </a:outerShdw>
                </a:effectLst>
              </a:rPr>
              <a:t>Qualora i reati di cui sopra vengano commessi nell’</a:t>
            </a:r>
            <a:r>
              <a:rPr lang="it-IT" b="1" dirty="0">
                <a:solidFill>
                  <a:schemeClr val="accent5">
                    <a:lumMod val="75000"/>
                  </a:schemeClr>
                </a:solidFill>
                <a:effectLst>
                  <a:outerShdw blurRad="38100" dist="38100" dir="2700000" algn="tl">
                    <a:srgbClr val="000000">
                      <a:alpha val="43137"/>
                    </a:srgbClr>
                  </a:outerShdw>
                </a:effectLst>
                <a:highlight>
                  <a:srgbClr val="00FFFF"/>
                </a:highlight>
              </a:rPr>
              <a:t>interesse</a:t>
            </a:r>
            <a:r>
              <a:rPr lang="it-IT" b="1" dirty="0">
                <a:solidFill>
                  <a:schemeClr val="accent5">
                    <a:lumMod val="75000"/>
                  </a:schemeClr>
                </a:solidFill>
                <a:effectLst>
                  <a:outerShdw blurRad="38100" dist="38100" dir="2700000" algn="tl">
                    <a:srgbClr val="000000">
                      <a:alpha val="43137"/>
                    </a:srgbClr>
                  </a:outerShdw>
                </a:effectLst>
              </a:rPr>
              <a:t> e/o a </a:t>
            </a:r>
            <a:r>
              <a:rPr lang="it-IT" b="1" dirty="0">
                <a:solidFill>
                  <a:schemeClr val="accent5">
                    <a:lumMod val="75000"/>
                  </a:schemeClr>
                </a:solidFill>
                <a:effectLst>
                  <a:outerShdw blurRad="38100" dist="38100" dir="2700000" algn="tl">
                    <a:srgbClr val="000000">
                      <a:alpha val="43137"/>
                    </a:srgbClr>
                  </a:outerShdw>
                </a:effectLst>
                <a:highlight>
                  <a:srgbClr val="00FFFF"/>
                </a:highlight>
              </a:rPr>
              <a:t>vantaggio</a:t>
            </a:r>
            <a:r>
              <a:rPr lang="it-IT" b="1" dirty="0">
                <a:solidFill>
                  <a:schemeClr val="accent5">
                    <a:lumMod val="75000"/>
                  </a:schemeClr>
                </a:solidFill>
                <a:effectLst>
                  <a:outerShdw blurRad="38100" dist="38100" dir="2700000" algn="tl">
                    <a:srgbClr val="000000">
                      <a:alpha val="43137"/>
                    </a:srgbClr>
                  </a:outerShdw>
                </a:effectLst>
              </a:rPr>
              <a:t> dell’ente, per esempio per risparmiare sulle misure di prevenzione e di sanificazione.</a:t>
            </a:r>
          </a:p>
          <a:p>
            <a:r>
              <a:rPr lang="it-IT" b="1" dirty="0">
                <a:solidFill>
                  <a:schemeClr val="accent5">
                    <a:lumMod val="75000"/>
                  </a:schemeClr>
                </a:solidFill>
                <a:effectLst>
                  <a:outerShdw blurRad="38100" dist="38100" dir="2700000" algn="tl">
                    <a:srgbClr val="000000">
                      <a:alpha val="43137"/>
                    </a:srgbClr>
                  </a:outerShdw>
                </a:effectLst>
              </a:rPr>
              <a:t>Può essere l’ente stesso sottoposto a procedimento penale e condannato ad una pena pecuniaria fino a 1000 quote dove ogni quota può essere calcolata tra un minimo di 258 € ad un massimo di 1549 €</a:t>
            </a:r>
          </a:p>
        </p:txBody>
      </p:sp>
      <p:sp>
        <p:nvSpPr>
          <p:cNvPr id="14" name="Rettangolo 13">
            <a:extLst>
              <a:ext uri="{FF2B5EF4-FFF2-40B4-BE49-F238E27FC236}">
                <a16:creationId xmlns:a16="http://schemas.microsoft.com/office/drawing/2014/main" id="{3527E123-E84A-4B44-8563-F623F68A474E}"/>
              </a:ext>
            </a:extLst>
          </p:cNvPr>
          <p:cNvSpPr/>
          <p:nvPr/>
        </p:nvSpPr>
        <p:spPr>
          <a:xfrm>
            <a:off x="2935704" y="4658094"/>
            <a:ext cx="5678907" cy="2129007"/>
          </a:xfrm>
          <a:custGeom>
            <a:avLst/>
            <a:gdLst>
              <a:gd name="connsiteX0" fmla="*/ 0 w 5678907"/>
              <a:gd name="connsiteY0" fmla="*/ 0 h 2129007"/>
              <a:gd name="connsiteX1" fmla="*/ 567891 w 5678907"/>
              <a:gd name="connsiteY1" fmla="*/ 0 h 2129007"/>
              <a:gd name="connsiteX2" fmla="*/ 965414 w 5678907"/>
              <a:gd name="connsiteY2" fmla="*/ 0 h 2129007"/>
              <a:gd name="connsiteX3" fmla="*/ 1646883 w 5678907"/>
              <a:gd name="connsiteY3" fmla="*/ 0 h 2129007"/>
              <a:gd name="connsiteX4" fmla="*/ 2271563 w 5678907"/>
              <a:gd name="connsiteY4" fmla="*/ 0 h 2129007"/>
              <a:gd name="connsiteX5" fmla="*/ 2725875 w 5678907"/>
              <a:gd name="connsiteY5" fmla="*/ 0 h 2129007"/>
              <a:gd name="connsiteX6" fmla="*/ 3123399 w 5678907"/>
              <a:gd name="connsiteY6" fmla="*/ 0 h 2129007"/>
              <a:gd name="connsiteX7" fmla="*/ 3634500 w 5678907"/>
              <a:gd name="connsiteY7" fmla="*/ 0 h 2129007"/>
              <a:gd name="connsiteX8" fmla="*/ 4145602 w 5678907"/>
              <a:gd name="connsiteY8" fmla="*/ 0 h 2129007"/>
              <a:gd name="connsiteX9" fmla="*/ 4827071 w 5678907"/>
              <a:gd name="connsiteY9" fmla="*/ 0 h 2129007"/>
              <a:gd name="connsiteX10" fmla="*/ 5678907 w 5678907"/>
              <a:gd name="connsiteY10" fmla="*/ 0 h 2129007"/>
              <a:gd name="connsiteX11" fmla="*/ 5678907 w 5678907"/>
              <a:gd name="connsiteY11" fmla="*/ 510962 h 2129007"/>
              <a:gd name="connsiteX12" fmla="*/ 5678907 w 5678907"/>
              <a:gd name="connsiteY12" fmla="*/ 1021923 h 2129007"/>
              <a:gd name="connsiteX13" fmla="*/ 5678907 w 5678907"/>
              <a:gd name="connsiteY13" fmla="*/ 1596755 h 2129007"/>
              <a:gd name="connsiteX14" fmla="*/ 5678907 w 5678907"/>
              <a:gd name="connsiteY14" fmla="*/ 2129007 h 2129007"/>
              <a:gd name="connsiteX15" fmla="*/ 5281384 w 5678907"/>
              <a:gd name="connsiteY15" fmla="*/ 2129007 h 2129007"/>
              <a:gd name="connsiteX16" fmla="*/ 4713493 w 5678907"/>
              <a:gd name="connsiteY16" fmla="*/ 2129007 h 2129007"/>
              <a:gd name="connsiteX17" fmla="*/ 4259180 w 5678907"/>
              <a:gd name="connsiteY17" fmla="*/ 2129007 h 2129007"/>
              <a:gd name="connsiteX18" fmla="*/ 3634500 w 5678907"/>
              <a:gd name="connsiteY18" fmla="*/ 2129007 h 2129007"/>
              <a:gd name="connsiteX19" fmla="*/ 3180188 w 5678907"/>
              <a:gd name="connsiteY19" fmla="*/ 2129007 h 2129007"/>
              <a:gd name="connsiteX20" fmla="*/ 2555508 w 5678907"/>
              <a:gd name="connsiteY20" fmla="*/ 2129007 h 2129007"/>
              <a:gd name="connsiteX21" fmla="*/ 1987617 w 5678907"/>
              <a:gd name="connsiteY21" fmla="*/ 2129007 h 2129007"/>
              <a:gd name="connsiteX22" fmla="*/ 1590094 w 5678907"/>
              <a:gd name="connsiteY22" fmla="*/ 2129007 h 2129007"/>
              <a:gd name="connsiteX23" fmla="*/ 1078992 w 5678907"/>
              <a:gd name="connsiteY23" fmla="*/ 2129007 h 2129007"/>
              <a:gd name="connsiteX24" fmla="*/ 624680 w 5678907"/>
              <a:gd name="connsiteY24" fmla="*/ 2129007 h 2129007"/>
              <a:gd name="connsiteX25" fmla="*/ 0 w 5678907"/>
              <a:gd name="connsiteY25" fmla="*/ 2129007 h 2129007"/>
              <a:gd name="connsiteX26" fmla="*/ 0 w 5678907"/>
              <a:gd name="connsiteY26" fmla="*/ 1639335 h 2129007"/>
              <a:gd name="connsiteX27" fmla="*/ 0 w 5678907"/>
              <a:gd name="connsiteY27" fmla="*/ 1149664 h 2129007"/>
              <a:gd name="connsiteX28" fmla="*/ 0 w 5678907"/>
              <a:gd name="connsiteY28" fmla="*/ 681282 h 2129007"/>
              <a:gd name="connsiteX29" fmla="*/ 0 w 5678907"/>
              <a:gd name="connsiteY29" fmla="*/ 0 h 212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78907" h="2129007" fill="none" extrusionOk="0">
                <a:moveTo>
                  <a:pt x="0" y="0"/>
                </a:moveTo>
                <a:cubicBezTo>
                  <a:pt x="225150" y="-34639"/>
                  <a:pt x="352952" y="36033"/>
                  <a:pt x="567891" y="0"/>
                </a:cubicBezTo>
                <a:cubicBezTo>
                  <a:pt x="782830" y="-36033"/>
                  <a:pt x="822098" y="15169"/>
                  <a:pt x="965414" y="0"/>
                </a:cubicBezTo>
                <a:cubicBezTo>
                  <a:pt x="1108730" y="-15169"/>
                  <a:pt x="1422616" y="65767"/>
                  <a:pt x="1646883" y="0"/>
                </a:cubicBezTo>
                <a:cubicBezTo>
                  <a:pt x="1871150" y="-65767"/>
                  <a:pt x="1985767" y="15353"/>
                  <a:pt x="2271563" y="0"/>
                </a:cubicBezTo>
                <a:cubicBezTo>
                  <a:pt x="2557359" y="-15353"/>
                  <a:pt x="2612262" y="35454"/>
                  <a:pt x="2725875" y="0"/>
                </a:cubicBezTo>
                <a:cubicBezTo>
                  <a:pt x="2839488" y="-35454"/>
                  <a:pt x="2966800" y="1491"/>
                  <a:pt x="3123399" y="0"/>
                </a:cubicBezTo>
                <a:cubicBezTo>
                  <a:pt x="3279998" y="-1491"/>
                  <a:pt x="3523243" y="15228"/>
                  <a:pt x="3634500" y="0"/>
                </a:cubicBezTo>
                <a:cubicBezTo>
                  <a:pt x="3745757" y="-15228"/>
                  <a:pt x="4006658" y="19461"/>
                  <a:pt x="4145602" y="0"/>
                </a:cubicBezTo>
                <a:cubicBezTo>
                  <a:pt x="4284546" y="-19461"/>
                  <a:pt x="4602691" y="68142"/>
                  <a:pt x="4827071" y="0"/>
                </a:cubicBezTo>
                <a:cubicBezTo>
                  <a:pt x="5051451" y="-68142"/>
                  <a:pt x="5496608" y="78605"/>
                  <a:pt x="5678907" y="0"/>
                </a:cubicBezTo>
                <a:cubicBezTo>
                  <a:pt x="5691478" y="162068"/>
                  <a:pt x="5660976" y="359644"/>
                  <a:pt x="5678907" y="510962"/>
                </a:cubicBezTo>
                <a:cubicBezTo>
                  <a:pt x="5696838" y="662280"/>
                  <a:pt x="5665899" y="845583"/>
                  <a:pt x="5678907" y="1021923"/>
                </a:cubicBezTo>
                <a:cubicBezTo>
                  <a:pt x="5691915" y="1198263"/>
                  <a:pt x="5669264" y="1326217"/>
                  <a:pt x="5678907" y="1596755"/>
                </a:cubicBezTo>
                <a:cubicBezTo>
                  <a:pt x="5688550" y="1867293"/>
                  <a:pt x="5638182" y="2019175"/>
                  <a:pt x="5678907" y="2129007"/>
                </a:cubicBezTo>
                <a:cubicBezTo>
                  <a:pt x="5564515" y="2149033"/>
                  <a:pt x="5380355" y="2088986"/>
                  <a:pt x="5281384" y="2129007"/>
                </a:cubicBezTo>
                <a:cubicBezTo>
                  <a:pt x="5182413" y="2169028"/>
                  <a:pt x="4979961" y="2102866"/>
                  <a:pt x="4713493" y="2129007"/>
                </a:cubicBezTo>
                <a:cubicBezTo>
                  <a:pt x="4447025" y="2155148"/>
                  <a:pt x="4427711" y="2118332"/>
                  <a:pt x="4259180" y="2129007"/>
                </a:cubicBezTo>
                <a:cubicBezTo>
                  <a:pt x="4090649" y="2139682"/>
                  <a:pt x="3761521" y="2114852"/>
                  <a:pt x="3634500" y="2129007"/>
                </a:cubicBezTo>
                <a:cubicBezTo>
                  <a:pt x="3507479" y="2143162"/>
                  <a:pt x="3367483" y="2115589"/>
                  <a:pt x="3180188" y="2129007"/>
                </a:cubicBezTo>
                <a:cubicBezTo>
                  <a:pt x="2992893" y="2142425"/>
                  <a:pt x="2768471" y="2079933"/>
                  <a:pt x="2555508" y="2129007"/>
                </a:cubicBezTo>
                <a:cubicBezTo>
                  <a:pt x="2342545" y="2178081"/>
                  <a:pt x="2204459" y="2114938"/>
                  <a:pt x="1987617" y="2129007"/>
                </a:cubicBezTo>
                <a:cubicBezTo>
                  <a:pt x="1770775" y="2143076"/>
                  <a:pt x="1754962" y="2114218"/>
                  <a:pt x="1590094" y="2129007"/>
                </a:cubicBezTo>
                <a:cubicBezTo>
                  <a:pt x="1425226" y="2143796"/>
                  <a:pt x="1293328" y="2087855"/>
                  <a:pt x="1078992" y="2129007"/>
                </a:cubicBezTo>
                <a:cubicBezTo>
                  <a:pt x="864656" y="2170159"/>
                  <a:pt x="769558" y="2085844"/>
                  <a:pt x="624680" y="2129007"/>
                </a:cubicBezTo>
                <a:cubicBezTo>
                  <a:pt x="479802" y="2172170"/>
                  <a:pt x="249752" y="2069837"/>
                  <a:pt x="0" y="2129007"/>
                </a:cubicBezTo>
                <a:cubicBezTo>
                  <a:pt x="-57083" y="2005305"/>
                  <a:pt x="11541" y="1872942"/>
                  <a:pt x="0" y="1639335"/>
                </a:cubicBezTo>
                <a:cubicBezTo>
                  <a:pt x="-11541" y="1405728"/>
                  <a:pt x="7786" y="1354914"/>
                  <a:pt x="0" y="1149664"/>
                </a:cubicBezTo>
                <a:cubicBezTo>
                  <a:pt x="-7786" y="944414"/>
                  <a:pt x="10573" y="847322"/>
                  <a:pt x="0" y="681282"/>
                </a:cubicBezTo>
                <a:cubicBezTo>
                  <a:pt x="-10573" y="515242"/>
                  <a:pt x="65844" y="268850"/>
                  <a:pt x="0" y="0"/>
                </a:cubicBezTo>
                <a:close/>
              </a:path>
              <a:path w="5678907" h="2129007" stroke="0" extrusionOk="0">
                <a:moveTo>
                  <a:pt x="0" y="0"/>
                </a:moveTo>
                <a:cubicBezTo>
                  <a:pt x="174450" y="-9665"/>
                  <a:pt x="361089" y="2632"/>
                  <a:pt x="567891" y="0"/>
                </a:cubicBezTo>
                <a:cubicBezTo>
                  <a:pt x="774693" y="-2632"/>
                  <a:pt x="876533" y="36701"/>
                  <a:pt x="1078992" y="0"/>
                </a:cubicBezTo>
                <a:cubicBezTo>
                  <a:pt x="1281451" y="-36701"/>
                  <a:pt x="1335560" y="22317"/>
                  <a:pt x="1476516" y="0"/>
                </a:cubicBezTo>
                <a:cubicBezTo>
                  <a:pt x="1617472" y="-22317"/>
                  <a:pt x="1717911" y="12031"/>
                  <a:pt x="1874039" y="0"/>
                </a:cubicBezTo>
                <a:cubicBezTo>
                  <a:pt x="2030167" y="-12031"/>
                  <a:pt x="2371128" y="52122"/>
                  <a:pt x="2498719" y="0"/>
                </a:cubicBezTo>
                <a:cubicBezTo>
                  <a:pt x="2626310" y="-52122"/>
                  <a:pt x="2957169" y="41637"/>
                  <a:pt x="3123399" y="0"/>
                </a:cubicBezTo>
                <a:cubicBezTo>
                  <a:pt x="3289629" y="-41637"/>
                  <a:pt x="3459090" y="16436"/>
                  <a:pt x="3634500" y="0"/>
                </a:cubicBezTo>
                <a:cubicBezTo>
                  <a:pt x="3809910" y="-16436"/>
                  <a:pt x="4014338" y="5938"/>
                  <a:pt x="4202391" y="0"/>
                </a:cubicBezTo>
                <a:cubicBezTo>
                  <a:pt x="4390444" y="-5938"/>
                  <a:pt x="4429703" y="8414"/>
                  <a:pt x="4599915" y="0"/>
                </a:cubicBezTo>
                <a:cubicBezTo>
                  <a:pt x="4770127" y="-8414"/>
                  <a:pt x="4840204" y="2643"/>
                  <a:pt x="4997438" y="0"/>
                </a:cubicBezTo>
                <a:cubicBezTo>
                  <a:pt x="5154672" y="-2643"/>
                  <a:pt x="5360289" y="57585"/>
                  <a:pt x="5678907" y="0"/>
                </a:cubicBezTo>
                <a:cubicBezTo>
                  <a:pt x="5732123" y="254725"/>
                  <a:pt x="5637631" y="303905"/>
                  <a:pt x="5678907" y="532252"/>
                </a:cubicBezTo>
                <a:cubicBezTo>
                  <a:pt x="5720183" y="760599"/>
                  <a:pt x="5646419" y="887046"/>
                  <a:pt x="5678907" y="1021923"/>
                </a:cubicBezTo>
                <a:cubicBezTo>
                  <a:pt x="5711395" y="1156800"/>
                  <a:pt x="5652045" y="1439087"/>
                  <a:pt x="5678907" y="1575465"/>
                </a:cubicBezTo>
                <a:cubicBezTo>
                  <a:pt x="5705769" y="1711843"/>
                  <a:pt x="5665909" y="1970427"/>
                  <a:pt x="5678907" y="2129007"/>
                </a:cubicBezTo>
                <a:cubicBezTo>
                  <a:pt x="5429892" y="2157263"/>
                  <a:pt x="5210925" y="2128013"/>
                  <a:pt x="5054227" y="2129007"/>
                </a:cubicBezTo>
                <a:cubicBezTo>
                  <a:pt x="4897529" y="2130001"/>
                  <a:pt x="4739912" y="2109511"/>
                  <a:pt x="4543126" y="2129007"/>
                </a:cubicBezTo>
                <a:cubicBezTo>
                  <a:pt x="4346340" y="2148503"/>
                  <a:pt x="4304490" y="2121914"/>
                  <a:pt x="4145602" y="2129007"/>
                </a:cubicBezTo>
                <a:cubicBezTo>
                  <a:pt x="3986714" y="2136100"/>
                  <a:pt x="3889040" y="2114202"/>
                  <a:pt x="3691290" y="2129007"/>
                </a:cubicBezTo>
                <a:cubicBezTo>
                  <a:pt x="3493540" y="2143812"/>
                  <a:pt x="3346779" y="2073737"/>
                  <a:pt x="3180188" y="2129007"/>
                </a:cubicBezTo>
                <a:cubicBezTo>
                  <a:pt x="3013597" y="2184277"/>
                  <a:pt x="2881823" y="2079604"/>
                  <a:pt x="2669086" y="2129007"/>
                </a:cubicBezTo>
                <a:cubicBezTo>
                  <a:pt x="2456349" y="2178410"/>
                  <a:pt x="2339622" y="2095729"/>
                  <a:pt x="2157985" y="2129007"/>
                </a:cubicBezTo>
                <a:cubicBezTo>
                  <a:pt x="1976348" y="2162285"/>
                  <a:pt x="1922036" y="2116475"/>
                  <a:pt x="1760461" y="2129007"/>
                </a:cubicBezTo>
                <a:cubicBezTo>
                  <a:pt x="1598886" y="2141539"/>
                  <a:pt x="1382945" y="2122328"/>
                  <a:pt x="1249360" y="2129007"/>
                </a:cubicBezTo>
                <a:cubicBezTo>
                  <a:pt x="1115775" y="2135686"/>
                  <a:pt x="846758" y="2117415"/>
                  <a:pt x="681469" y="2129007"/>
                </a:cubicBezTo>
                <a:cubicBezTo>
                  <a:pt x="516180" y="2140599"/>
                  <a:pt x="319017" y="2104616"/>
                  <a:pt x="0" y="2129007"/>
                </a:cubicBezTo>
                <a:cubicBezTo>
                  <a:pt x="-41127" y="1985111"/>
                  <a:pt x="45176" y="1814395"/>
                  <a:pt x="0" y="1639335"/>
                </a:cubicBezTo>
                <a:cubicBezTo>
                  <a:pt x="-45176" y="1464275"/>
                  <a:pt x="8303" y="1218313"/>
                  <a:pt x="0" y="1107084"/>
                </a:cubicBezTo>
                <a:cubicBezTo>
                  <a:pt x="-8303" y="995855"/>
                  <a:pt x="46249" y="858958"/>
                  <a:pt x="0" y="638702"/>
                </a:cubicBezTo>
                <a:cubicBezTo>
                  <a:pt x="-46249" y="418446"/>
                  <a:pt x="68929" y="206643"/>
                  <a:pt x="0" y="0"/>
                </a:cubicBezTo>
                <a:close/>
              </a:path>
            </a:pathLst>
          </a:custGeom>
          <a:solidFill>
            <a:schemeClr val="bg1"/>
          </a:solidFill>
          <a:ln w="57150">
            <a:solidFill>
              <a:srgbClr val="A1BC1A"/>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3">
                    <a:lumMod val="75000"/>
                  </a:schemeClr>
                </a:solidFill>
                <a:effectLst>
                  <a:outerShdw blurRad="38100" dist="38100" dir="2700000" algn="tl">
                    <a:srgbClr val="000000">
                      <a:alpha val="43137"/>
                    </a:srgbClr>
                  </a:outerShdw>
                </a:effectLst>
              </a:rPr>
              <a:t>Le pene interdittive astrattamente applicabili sono: </a:t>
            </a:r>
          </a:p>
          <a:p>
            <a:pPr marL="285750" indent="-285750">
              <a:buFont typeface="Arial" panose="020B0604020202020204" pitchFamily="34" charset="0"/>
              <a:buChar char="•"/>
            </a:pPr>
            <a:r>
              <a:rPr lang="it-IT" b="1" dirty="0">
                <a:solidFill>
                  <a:schemeClr val="accent3">
                    <a:lumMod val="75000"/>
                  </a:schemeClr>
                </a:solidFill>
                <a:effectLst>
                  <a:outerShdw blurRad="38100" dist="38100" dir="2700000" algn="tl">
                    <a:srgbClr val="000000">
                      <a:alpha val="43137"/>
                    </a:srgbClr>
                  </a:outerShdw>
                </a:effectLst>
              </a:rPr>
              <a:t>Interdizione esercizio attività</a:t>
            </a:r>
          </a:p>
          <a:p>
            <a:pPr marL="285750" indent="-285750">
              <a:buFont typeface="Arial" panose="020B0604020202020204" pitchFamily="34" charset="0"/>
              <a:buChar char="•"/>
            </a:pPr>
            <a:r>
              <a:rPr lang="it-IT" b="1" dirty="0">
                <a:solidFill>
                  <a:schemeClr val="accent3">
                    <a:lumMod val="75000"/>
                  </a:schemeClr>
                </a:solidFill>
                <a:effectLst>
                  <a:outerShdw blurRad="38100" dist="38100" dir="2700000" algn="tl">
                    <a:srgbClr val="000000">
                      <a:alpha val="43137"/>
                    </a:srgbClr>
                  </a:outerShdw>
                </a:effectLst>
              </a:rPr>
              <a:t>Sospensione revoca autorizzazioni</a:t>
            </a:r>
          </a:p>
          <a:p>
            <a:pPr marL="285750" indent="-285750">
              <a:buFont typeface="Arial" panose="020B0604020202020204" pitchFamily="34" charset="0"/>
              <a:buChar char="•"/>
            </a:pPr>
            <a:r>
              <a:rPr lang="it-IT" b="1" dirty="0">
                <a:solidFill>
                  <a:schemeClr val="accent3">
                    <a:lumMod val="75000"/>
                  </a:schemeClr>
                </a:solidFill>
                <a:effectLst>
                  <a:outerShdw blurRad="38100" dist="38100" dir="2700000" algn="tl">
                    <a:srgbClr val="000000">
                      <a:alpha val="43137"/>
                    </a:srgbClr>
                  </a:outerShdw>
                </a:effectLst>
              </a:rPr>
              <a:t>Divieto di contattare la P.A.</a:t>
            </a:r>
          </a:p>
          <a:p>
            <a:pPr marL="285750" indent="-285750">
              <a:buFont typeface="Arial" panose="020B0604020202020204" pitchFamily="34" charset="0"/>
              <a:buChar char="•"/>
            </a:pPr>
            <a:r>
              <a:rPr lang="it-IT" b="1" dirty="0">
                <a:solidFill>
                  <a:schemeClr val="accent3">
                    <a:lumMod val="75000"/>
                  </a:schemeClr>
                </a:solidFill>
                <a:effectLst>
                  <a:outerShdw blurRad="38100" dist="38100" dir="2700000" algn="tl">
                    <a:srgbClr val="000000">
                      <a:alpha val="43137"/>
                    </a:srgbClr>
                  </a:outerShdw>
                </a:effectLst>
              </a:rPr>
              <a:t>Esclusione delle agevolazioni, finanziamenti, contributi.</a:t>
            </a:r>
          </a:p>
          <a:p>
            <a:pPr marL="285750" indent="-285750">
              <a:buFont typeface="Arial" panose="020B0604020202020204" pitchFamily="34" charset="0"/>
              <a:buChar char="•"/>
            </a:pPr>
            <a:r>
              <a:rPr lang="it-IT" b="1" dirty="0">
                <a:solidFill>
                  <a:schemeClr val="accent3">
                    <a:lumMod val="75000"/>
                  </a:schemeClr>
                </a:solidFill>
                <a:effectLst>
                  <a:outerShdw blurRad="38100" dist="38100" dir="2700000" algn="tl">
                    <a:srgbClr val="000000">
                      <a:alpha val="43137"/>
                    </a:srgbClr>
                  </a:outerShdw>
                </a:effectLst>
              </a:rPr>
              <a:t>Divieto di pubblicizzare bene o servizi</a:t>
            </a:r>
          </a:p>
        </p:txBody>
      </p:sp>
      <p:pic>
        <p:nvPicPr>
          <p:cNvPr id="11" name="Immagine 10">
            <a:extLst>
              <a:ext uri="{FF2B5EF4-FFF2-40B4-BE49-F238E27FC236}">
                <a16:creationId xmlns:a16="http://schemas.microsoft.com/office/drawing/2014/main" id="{40F4E26A-B8E0-4DC7-8BA1-9823458BAB9C}"/>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E91CA205-7669-4541-AEBE-98B26BBCCC6C}"/>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5" name="Immagine 14">
            <a:extLst>
              <a:ext uri="{FF2B5EF4-FFF2-40B4-BE49-F238E27FC236}">
                <a16:creationId xmlns:a16="http://schemas.microsoft.com/office/drawing/2014/main" id="{E2F76557-DF00-4F80-A660-B477EA028F09}"/>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1675331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fontScale="90000"/>
          </a:bodyPr>
          <a:lstStyle/>
          <a:p>
            <a:r>
              <a:rPr lang="it-IT" dirty="0"/>
              <a:t>Misure attualmente applicabili</a:t>
            </a:r>
            <a:br>
              <a:rPr lang="it-IT" dirty="0"/>
            </a:br>
            <a:r>
              <a:rPr lang="it-IT" sz="2200" b="1" i="1" cap="none" dirty="0">
                <a:solidFill>
                  <a:srgbClr val="FFC000"/>
                </a:solidFill>
                <a:effectLst>
                  <a:outerShdw blurRad="38100" dist="38100" dir="2700000" algn="tl">
                    <a:srgbClr val="000000">
                      <a:alpha val="43137"/>
                    </a:srgbClr>
                  </a:outerShdw>
                </a:effectLst>
              </a:rPr>
              <a:t>REATI DI OMICIDIO COLPOSO E LESIONI PERSONALI COLPOSE CON VIOLAZIONE DI NORME SULLA TUTELA E SALUTE DEI LAVORATORI</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96165"/>
            <a:ext cx="9603275" cy="532922"/>
          </a:xfrm>
        </p:spPr>
        <p:txBody>
          <a:bodyPr/>
          <a:lstStyle/>
          <a:p>
            <a:pPr marL="0" indent="0">
              <a:buNone/>
            </a:pPr>
            <a:r>
              <a:rPr lang="it-IT" b="1" i="1" dirty="0">
                <a:solidFill>
                  <a:schemeClr val="bg1">
                    <a:lumMod val="85000"/>
                  </a:schemeClr>
                </a:solidFill>
                <a:highlight>
                  <a:srgbClr val="FF3300"/>
                </a:highlight>
              </a:rPr>
              <a:t>Artt. 589 e 590 c.p. – art. 28 e 30  D.lgs. 81/2008 – D. Lgs. 8 giugno 2001, n. 231</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3" name="Rettangolo 12">
            <a:extLst>
              <a:ext uri="{FF2B5EF4-FFF2-40B4-BE49-F238E27FC236}">
                <a16:creationId xmlns:a16="http://schemas.microsoft.com/office/drawing/2014/main" id="{353D9E3B-0659-4DE8-8C64-3C9986C7067B}"/>
              </a:ext>
            </a:extLst>
          </p:cNvPr>
          <p:cNvSpPr/>
          <p:nvPr/>
        </p:nvSpPr>
        <p:spPr>
          <a:xfrm>
            <a:off x="1077392" y="2529087"/>
            <a:ext cx="10232292" cy="2885124"/>
          </a:xfrm>
          <a:custGeom>
            <a:avLst/>
            <a:gdLst>
              <a:gd name="connsiteX0" fmla="*/ 0 w 10232292"/>
              <a:gd name="connsiteY0" fmla="*/ 0 h 2885124"/>
              <a:gd name="connsiteX1" fmla="*/ 670784 w 10232292"/>
              <a:gd name="connsiteY1" fmla="*/ 0 h 2885124"/>
              <a:gd name="connsiteX2" fmla="*/ 1443890 w 10232292"/>
              <a:gd name="connsiteY2" fmla="*/ 0 h 2885124"/>
              <a:gd name="connsiteX3" fmla="*/ 2216997 w 10232292"/>
              <a:gd name="connsiteY3" fmla="*/ 0 h 2885124"/>
              <a:gd name="connsiteX4" fmla="*/ 2580811 w 10232292"/>
              <a:gd name="connsiteY4" fmla="*/ 0 h 2885124"/>
              <a:gd name="connsiteX5" fmla="*/ 3353918 w 10232292"/>
              <a:gd name="connsiteY5" fmla="*/ 0 h 2885124"/>
              <a:gd name="connsiteX6" fmla="*/ 4127024 w 10232292"/>
              <a:gd name="connsiteY6" fmla="*/ 0 h 2885124"/>
              <a:gd name="connsiteX7" fmla="*/ 4490839 w 10232292"/>
              <a:gd name="connsiteY7" fmla="*/ 0 h 2885124"/>
              <a:gd name="connsiteX8" fmla="*/ 5161623 w 10232292"/>
              <a:gd name="connsiteY8" fmla="*/ 0 h 2885124"/>
              <a:gd name="connsiteX9" fmla="*/ 5730084 w 10232292"/>
              <a:gd name="connsiteY9" fmla="*/ 0 h 2885124"/>
              <a:gd name="connsiteX10" fmla="*/ 6093898 w 10232292"/>
              <a:gd name="connsiteY10" fmla="*/ 0 h 2885124"/>
              <a:gd name="connsiteX11" fmla="*/ 6355390 w 10232292"/>
              <a:gd name="connsiteY11" fmla="*/ 0 h 2885124"/>
              <a:gd name="connsiteX12" fmla="*/ 7128497 w 10232292"/>
              <a:gd name="connsiteY12" fmla="*/ 0 h 2885124"/>
              <a:gd name="connsiteX13" fmla="*/ 7799280 w 10232292"/>
              <a:gd name="connsiteY13" fmla="*/ 0 h 2885124"/>
              <a:gd name="connsiteX14" fmla="*/ 8265418 w 10232292"/>
              <a:gd name="connsiteY14" fmla="*/ 0 h 2885124"/>
              <a:gd name="connsiteX15" fmla="*/ 8731556 w 10232292"/>
              <a:gd name="connsiteY15" fmla="*/ 0 h 2885124"/>
              <a:gd name="connsiteX16" fmla="*/ 9197694 w 10232292"/>
              <a:gd name="connsiteY16" fmla="*/ 0 h 2885124"/>
              <a:gd name="connsiteX17" fmla="*/ 9459185 w 10232292"/>
              <a:gd name="connsiteY17" fmla="*/ 0 h 2885124"/>
              <a:gd name="connsiteX18" fmla="*/ 10232292 w 10232292"/>
              <a:gd name="connsiteY18" fmla="*/ 0 h 2885124"/>
              <a:gd name="connsiteX19" fmla="*/ 10232292 w 10232292"/>
              <a:gd name="connsiteY19" fmla="*/ 577025 h 2885124"/>
              <a:gd name="connsiteX20" fmla="*/ 10232292 w 10232292"/>
              <a:gd name="connsiteY20" fmla="*/ 1154050 h 2885124"/>
              <a:gd name="connsiteX21" fmla="*/ 10232292 w 10232292"/>
              <a:gd name="connsiteY21" fmla="*/ 1759926 h 2885124"/>
              <a:gd name="connsiteX22" fmla="*/ 10232292 w 10232292"/>
              <a:gd name="connsiteY22" fmla="*/ 2885124 h 2885124"/>
              <a:gd name="connsiteX23" fmla="*/ 9663831 w 10232292"/>
              <a:gd name="connsiteY23" fmla="*/ 2885124 h 2885124"/>
              <a:gd name="connsiteX24" fmla="*/ 9300017 w 10232292"/>
              <a:gd name="connsiteY24" fmla="*/ 2885124 h 2885124"/>
              <a:gd name="connsiteX25" fmla="*/ 9038525 w 10232292"/>
              <a:gd name="connsiteY25" fmla="*/ 2885124 h 2885124"/>
              <a:gd name="connsiteX26" fmla="*/ 8777033 w 10232292"/>
              <a:gd name="connsiteY26" fmla="*/ 2885124 h 2885124"/>
              <a:gd name="connsiteX27" fmla="*/ 8310895 w 10232292"/>
              <a:gd name="connsiteY27" fmla="*/ 2885124 h 2885124"/>
              <a:gd name="connsiteX28" fmla="*/ 8049403 w 10232292"/>
              <a:gd name="connsiteY28" fmla="*/ 2885124 h 2885124"/>
              <a:gd name="connsiteX29" fmla="*/ 7276297 w 10232292"/>
              <a:gd name="connsiteY29" fmla="*/ 2885124 h 2885124"/>
              <a:gd name="connsiteX30" fmla="*/ 6605513 w 10232292"/>
              <a:gd name="connsiteY30" fmla="*/ 2885124 h 2885124"/>
              <a:gd name="connsiteX31" fmla="*/ 6037052 w 10232292"/>
              <a:gd name="connsiteY31" fmla="*/ 2885124 h 2885124"/>
              <a:gd name="connsiteX32" fmla="*/ 5570915 w 10232292"/>
              <a:gd name="connsiteY32" fmla="*/ 2885124 h 2885124"/>
              <a:gd name="connsiteX33" fmla="*/ 5002454 w 10232292"/>
              <a:gd name="connsiteY33" fmla="*/ 2885124 h 2885124"/>
              <a:gd name="connsiteX34" fmla="*/ 4638639 w 10232292"/>
              <a:gd name="connsiteY34" fmla="*/ 2885124 h 2885124"/>
              <a:gd name="connsiteX35" fmla="*/ 3865533 w 10232292"/>
              <a:gd name="connsiteY35" fmla="*/ 2885124 h 2885124"/>
              <a:gd name="connsiteX36" fmla="*/ 3501718 w 10232292"/>
              <a:gd name="connsiteY36" fmla="*/ 2885124 h 2885124"/>
              <a:gd name="connsiteX37" fmla="*/ 3035580 w 10232292"/>
              <a:gd name="connsiteY37" fmla="*/ 2885124 h 2885124"/>
              <a:gd name="connsiteX38" fmla="*/ 2569442 w 10232292"/>
              <a:gd name="connsiteY38" fmla="*/ 2885124 h 2885124"/>
              <a:gd name="connsiteX39" fmla="*/ 2307950 w 10232292"/>
              <a:gd name="connsiteY39" fmla="*/ 2885124 h 2885124"/>
              <a:gd name="connsiteX40" fmla="*/ 1841813 w 10232292"/>
              <a:gd name="connsiteY40" fmla="*/ 2885124 h 2885124"/>
              <a:gd name="connsiteX41" fmla="*/ 1375675 w 10232292"/>
              <a:gd name="connsiteY41" fmla="*/ 2885124 h 2885124"/>
              <a:gd name="connsiteX42" fmla="*/ 602568 w 10232292"/>
              <a:gd name="connsiteY42" fmla="*/ 2885124 h 2885124"/>
              <a:gd name="connsiteX43" fmla="*/ 0 w 10232292"/>
              <a:gd name="connsiteY43" fmla="*/ 2885124 h 2885124"/>
              <a:gd name="connsiteX44" fmla="*/ 0 w 10232292"/>
              <a:gd name="connsiteY44" fmla="*/ 2308099 h 2885124"/>
              <a:gd name="connsiteX45" fmla="*/ 0 w 10232292"/>
              <a:gd name="connsiteY45" fmla="*/ 1702223 h 2885124"/>
              <a:gd name="connsiteX46" fmla="*/ 0 w 10232292"/>
              <a:gd name="connsiteY46" fmla="*/ 1182901 h 2885124"/>
              <a:gd name="connsiteX47" fmla="*/ 0 w 10232292"/>
              <a:gd name="connsiteY47" fmla="*/ 692430 h 2885124"/>
              <a:gd name="connsiteX48" fmla="*/ 0 w 10232292"/>
              <a:gd name="connsiteY48" fmla="*/ 0 h 28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32292" h="2885124" fill="none" extrusionOk="0">
                <a:moveTo>
                  <a:pt x="0" y="0"/>
                </a:moveTo>
                <a:cubicBezTo>
                  <a:pt x="227589" y="-12908"/>
                  <a:pt x="400099" y="24685"/>
                  <a:pt x="670784" y="0"/>
                </a:cubicBezTo>
                <a:cubicBezTo>
                  <a:pt x="941469" y="-24685"/>
                  <a:pt x="1162363" y="70458"/>
                  <a:pt x="1443890" y="0"/>
                </a:cubicBezTo>
                <a:cubicBezTo>
                  <a:pt x="1725417" y="-70458"/>
                  <a:pt x="1949566" y="490"/>
                  <a:pt x="2216997" y="0"/>
                </a:cubicBezTo>
                <a:cubicBezTo>
                  <a:pt x="2484428" y="-490"/>
                  <a:pt x="2473068" y="15238"/>
                  <a:pt x="2580811" y="0"/>
                </a:cubicBezTo>
                <a:cubicBezTo>
                  <a:pt x="2688554" y="-15238"/>
                  <a:pt x="3036174" y="69930"/>
                  <a:pt x="3353918" y="0"/>
                </a:cubicBezTo>
                <a:cubicBezTo>
                  <a:pt x="3671662" y="-69930"/>
                  <a:pt x="3921226" y="63481"/>
                  <a:pt x="4127024" y="0"/>
                </a:cubicBezTo>
                <a:cubicBezTo>
                  <a:pt x="4332822" y="-63481"/>
                  <a:pt x="4365209" y="4321"/>
                  <a:pt x="4490839" y="0"/>
                </a:cubicBezTo>
                <a:cubicBezTo>
                  <a:pt x="4616469" y="-4321"/>
                  <a:pt x="4933514" y="79912"/>
                  <a:pt x="5161623" y="0"/>
                </a:cubicBezTo>
                <a:cubicBezTo>
                  <a:pt x="5389732" y="-79912"/>
                  <a:pt x="5484612" y="15556"/>
                  <a:pt x="5730084" y="0"/>
                </a:cubicBezTo>
                <a:cubicBezTo>
                  <a:pt x="5975556" y="-15556"/>
                  <a:pt x="5923114" y="43503"/>
                  <a:pt x="6093898" y="0"/>
                </a:cubicBezTo>
                <a:cubicBezTo>
                  <a:pt x="6264682" y="-43503"/>
                  <a:pt x="6240326" y="17441"/>
                  <a:pt x="6355390" y="0"/>
                </a:cubicBezTo>
                <a:cubicBezTo>
                  <a:pt x="6470454" y="-17441"/>
                  <a:pt x="6871560" y="6451"/>
                  <a:pt x="7128497" y="0"/>
                </a:cubicBezTo>
                <a:cubicBezTo>
                  <a:pt x="7385434" y="-6451"/>
                  <a:pt x="7514351" y="65137"/>
                  <a:pt x="7799280" y="0"/>
                </a:cubicBezTo>
                <a:cubicBezTo>
                  <a:pt x="8084209" y="-65137"/>
                  <a:pt x="8102652" y="40691"/>
                  <a:pt x="8265418" y="0"/>
                </a:cubicBezTo>
                <a:cubicBezTo>
                  <a:pt x="8428184" y="-40691"/>
                  <a:pt x="8625592" y="38049"/>
                  <a:pt x="8731556" y="0"/>
                </a:cubicBezTo>
                <a:cubicBezTo>
                  <a:pt x="8837520" y="-38049"/>
                  <a:pt x="9022777" y="18051"/>
                  <a:pt x="9197694" y="0"/>
                </a:cubicBezTo>
                <a:cubicBezTo>
                  <a:pt x="9372611" y="-18051"/>
                  <a:pt x="9338403" y="15786"/>
                  <a:pt x="9459185" y="0"/>
                </a:cubicBezTo>
                <a:cubicBezTo>
                  <a:pt x="9579967" y="-15786"/>
                  <a:pt x="9985156" y="68528"/>
                  <a:pt x="10232292" y="0"/>
                </a:cubicBezTo>
                <a:cubicBezTo>
                  <a:pt x="10235328" y="150350"/>
                  <a:pt x="10222743" y="425514"/>
                  <a:pt x="10232292" y="577025"/>
                </a:cubicBezTo>
                <a:cubicBezTo>
                  <a:pt x="10241841" y="728536"/>
                  <a:pt x="10203032" y="997799"/>
                  <a:pt x="10232292" y="1154050"/>
                </a:cubicBezTo>
                <a:cubicBezTo>
                  <a:pt x="10261552" y="1310301"/>
                  <a:pt x="10198837" y="1581951"/>
                  <a:pt x="10232292" y="1759926"/>
                </a:cubicBezTo>
                <a:cubicBezTo>
                  <a:pt x="10265747" y="1937901"/>
                  <a:pt x="10118041" y="2646883"/>
                  <a:pt x="10232292" y="2885124"/>
                </a:cubicBezTo>
                <a:cubicBezTo>
                  <a:pt x="10034115" y="2892426"/>
                  <a:pt x="9874889" y="2817186"/>
                  <a:pt x="9663831" y="2885124"/>
                </a:cubicBezTo>
                <a:cubicBezTo>
                  <a:pt x="9452773" y="2953062"/>
                  <a:pt x="9476832" y="2864680"/>
                  <a:pt x="9300017" y="2885124"/>
                </a:cubicBezTo>
                <a:cubicBezTo>
                  <a:pt x="9123202" y="2905568"/>
                  <a:pt x="9137215" y="2857728"/>
                  <a:pt x="9038525" y="2885124"/>
                </a:cubicBezTo>
                <a:cubicBezTo>
                  <a:pt x="8939835" y="2912520"/>
                  <a:pt x="8874156" y="2867162"/>
                  <a:pt x="8777033" y="2885124"/>
                </a:cubicBezTo>
                <a:cubicBezTo>
                  <a:pt x="8679910" y="2903086"/>
                  <a:pt x="8520675" y="2855858"/>
                  <a:pt x="8310895" y="2885124"/>
                </a:cubicBezTo>
                <a:cubicBezTo>
                  <a:pt x="8101115" y="2914390"/>
                  <a:pt x="8143932" y="2859325"/>
                  <a:pt x="8049403" y="2885124"/>
                </a:cubicBezTo>
                <a:cubicBezTo>
                  <a:pt x="7954874" y="2910923"/>
                  <a:pt x="7601841" y="2875115"/>
                  <a:pt x="7276297" y="2885124"/>
                </a:cubicBezTo>
                <a:cubicBezTo>
                  <a:pt x="6950753" y="2895133"/>
                  <a:pt x="6877387" y="2881752"/>
                  <a:pt x="6605513" y="2885124"/>
                </a:cubicBezTo>
                <a:cubicBezTo>
                  <a:pt x="6333639" y="2888496"/>
                  <a:pt x="6318725" y="2839439"/>
                  <a:pt x="6037052" y="2885124"/>
                </a:cubicBezTo>
                <a:cubicBezTo>
                  <a:pt x="5755379" y="2930809"/>
                  <a:pt x="5698856" y="2863380"/>
                  <a:pt x="5570915" y="2885124"/>
                </a:cubicBezTo>
                <a:cubicBezTo>
                  <a:pt x="5442974" y="2906868"/>
                  <a:pt x="5164622" y="2869408"/>
                  <a:pt x="5002454" y="2885124"/>
                </a:cubicBezTo>
                <a:cubicBezTo>
                  <a:pt x="4840286" y="2900840"/>
                  <a:pt x="4793885" y="2853593"/>
                  <a:pt x="4638639" y="2885124"/>
                </a:cubicBezTo>
                <a:cubicBezTo>
                  <a:pt x="4483394" y="2916655"/>
                  <a:pt x="4130862" y="2821764"/>
                  <a:pt x="3865533" y="2885124"/>
                </a:cubicBezTo>
                <a:cubicBezTo>
                  <a:pt x="3600204" y="2948484"/>
                  <a:pt x="3599989" y="2882384"/>
                  <a:pt x="3501718" y="2885124"/>
                </a:cubicBezTo>
                <a:cubicBezTo>
                  <a:pt x="3403448" y="2887864"/>
                  <a:pt x="3236770" y="2845003"/>
                  <a:pt x="3035580" y="2885124"/>
                </a:cubicBezTo>
                <a:cubicBezTo>
                  <a:pt x="2834390" y="2925245"/>
                  <a:pt x="2784651" y="2841230"/>
                  <a:pt x="2569442" y="2885124"/>
                </a:cubicBezTo>
                <a:cubicBezTo>
                  <a:pt x="2354233" y="2929018"/>
                  <a:pt x="2405495" y="2863348"/>
                  <a:pt x="2307950" y="2885124"/>
                </a:cubicBezTo>
                <a:cubicBezTo>
                  <a:pt x="2210405" y="2906900"/>
                  <a:pt x="2045357" y="2865207"/>
                  <a:pt x="1841813" y="2885124"/>
                </a:cubicBezTo>
                <a:cubicBezTo>
                  <a:pt x="1638269" y="2905041"/>
                  <a:pt x="1501831" y="2856683"/>
                  <a:pt x="1375675" y="2885124"/>
                </a:cubicBezTo>
                <a:cubicBezTo>
                  <a:pt x="1249519" y="2913565"/>
                  <a:pt x="808919" y="2821312"/>
                  <a:pt x="602568" y="2885124"/>
                </a:cubicBezTo>
                <a:cubicBezTo>
                  <a:pt x="396217" y="2948936"/>
                  <a:pt x="225752" y="2855714"/>
                  <a:pt x="0" y="2885124"/>
                </a:cubicBezTo>
                <a:cubicBezTo>
                  <a:pt x="-17209" y="2758225"/>
                  <a:pt x="64166" y="2483820"/>
                  <a:pt x="0" y="2308099"/>
                </a:cubicBezTo>
                <a:cubicBezTo>
                  <a:pt x="-64166" y="2132378"/>
                  <a:pt x="26679" y="1967106"/>
                  <a:pt x="0" y="1702223"/>
                </a:cubicBezTo>
                <a:cubicBezTo>
                  <a:pt x="-26679" y="1437340"/>
                  <a:pt x="36135" y="1387674"/>
                  <a:pt x="0" y="1182901"/>
                </a:cubicBezTo>
                <a:cubicBezTo>
                  <a:pt x="-36135" y="978128"/>
                  <a:pt x="34008" y="882821"/>
                  <a:pt x="0" y="692430"/>
                </a:cubicBezTo>
                <a:cubicBezTo>
                  <a:pt x="-34008" y="502039"/>
                  <a:pt x="74866" y="282614"/>
                  <a:pt x="0" y="0"/>
                </a:cubicBezTo>
                <a:close/>
              </a:path>
              <a:path w="10232292" h="2885124" stroke="0" extrusionOk="0">
                <a:moveTo>
                  <a:pt x="0" y="0"/>
                </a:moveTo>
                <a:cubicBezTo>
                  <a:pt x="259879" y="-28434"/>
                  <a:pt x="442162" y="51613"/>
                  <a:pt x="568461" y="0"/>
                </a:cubicBezTo>
                <a:cubicBezTo>
                  <a:pt x="694760" y="-51613"/>
                  <a:pt x="809869" y="7922"/>
                  <a:pt x="1034598" y="0"/>
                </a:cubicBezTo>
                <a:cubicBezTo>
                  <a:pt x="1259327" y="-7922"/>
                  <a:pt x="1170157" y="4071"/>
                  <a:pt x="1296090" y="0"/>
                </a:cubicBezTo>
                <a:cubicBezTo>
                  <a:pt x="1422023" y="-4071"/>
                  <a:pt x="1449851" y="20085"/>
                  <a:pt x="1557582" y="0"/>
                </a:cubicBezTo>
                <a:cubicBezTo>
                  <a:pt x="1665313" y="-20085"/>
                  <a:pt x="1924318" y="34634"/>
                  <a:pt x="2228366" y="0"/>
                </a:cubicBezTo>
                <a:cubicBezTo>
                  <a:pt x="2532414" y="-34634"/>
                  <a:pt x="2710388" y="78534"/>
                  <a:pt x="2899149" y="0"/>
                </a:cubicBezTo>
                <a:cubicBezTo>
                  <a:pt x="3087910" y="-78534"/>
                  <a:pt x="3162991" y="36415"/>
                  <a:pt x="3365287" y="0"/>
                </a:cubicBezTo>
                <a:cubicBezTo>
                  <a:pt x="3567583" y="-36415"/>
                  <a:pt x="3675970" y="41697"/>
                  <a:pt x="3933748" y="0"/>
                </a:cubicBezTo>
                <a:cubicBezTo>
                  <a:pt x="4191526" y="-41697"/>
                  <a:pt x="4078181" y="29474"/>
                  <a:pt x="4195240" y="0"/>
                </a:cubicBezTo>
                <a:cubicBezTo>
                  <a:pt x="4312299" y="-29474"/>
                  <a:pt x="4395863" y="2385"/>
                  <a:pt x="4456732" y="0"/>
                </a:cubicBezTo>
                <a:cubicBezTo>
                  <a:pt x="4517601" y="-2385"/>
                  <a:pt x="4659418" y="9974"/>
                  <a:pt x="4820546" y="0"/>
                </a:cubicBezTo>
                <a:cubicBezTo>
                  <a:pt x="4981674" y="-9974"/>
                  <a:pt x="5106140" y="28033"/>
                  <a:pt x="5389007" y="0"/>
                </a:cubicBezTo>
                <a:cubicBezTo>
                  <a:pt x="5671874" y="-28033"/>
                  <a:pt x="5914963" y="37268"/>
                  <a:pt x="6059791" y="0"/>
                </a:cubicBezTo>
                <a:cubicBezTo>
                  <a:pt x="6204619" y="-37268"/>
                  <a:pt x="6547393" y="5950"/>
                  <a:pt x="6832897" y="0"/>
                </a:cubicBezTo>
                <a:cubicBezTo>
                  <a:pt x="7118401" y="-5950"/>
                  <a:pt x="7146134" y="6560"/>
                  <a:pt x="7299035" y="0"/>
                </a:cubicBezTo>
                <a:cubicBezTo>
                  <a:pt x="7451936" y="-6560"/>
                  <a:pt x="7439834" y="9923"/>
                  <a:pt x="7560527" y="0"/>
                </a:cubicBezTo>
                <a:cubicBezTo>
                  <a:pt x="7681220" y="-9923"/>
                  <a:pt x="7926830" y="55971"/>
                  <a:pt x="8231310" y="0"/>
                </a:cubicBezTo>
                <a:cubicBezTo>
                  <a:pt x="8535790" y="-55971"/>
                  <a:pt x="8589858" y="28438"/>
                  <a:pt x="8902094" y="0"/>
                </a:cubicBezTo>
                <a:cubicBezTo>
                  <a:pt x="9214330" y="-28438"/>
                  <a:pt x="9228443" y="42509"/>
                  <a:pt x="9368232" y="0"/>
                </a:cubicBezTo>
                <a:cubicBezTo>
                  <a:pt x="9508021" y="-42509"/>
                  <a:pt x="10012419" y="64911"/>
                  <a:pt x="10232292" y="0"/>
                </a:cubicBezTo>
                <a:cubicBezTo>
                  <a:pt x="10237621" y="244095"/>
                  <a:pt x="10195310" y="316300"/>
                  <a:pt x="10232292" y="548174"/>
                </a:cubicBezTo>
                <a:cubicBezTo>
                  <a:pt x="10269274" y="780048"/>
                  <a:pt x="10174219" y="980083"/>
                  <a:pt x="10232292" y="1096347"/>
                </a:cubicBezTo>
                <a:cubicBezTo>
                  <a:pt x="10290365" y="1212611"/>
                  <a:pt x="10222070" y="1593330"/>
                  <a:pt x="10232292" y="1731074"/>
                </a:cubicBezTo>
                <a:cubicBezTo>
                  <a:pt x="10242514" y="1868818"/>
                  <a:pt x="10166220" y="2053098"/>
                  <a:pt x="10232292" y="2365802"/>
                </a:cubicBezTo>
                <a:cubicBezTo>
                  <a:pt x="10298364" y="2678506"/>
                  <a:pt x="10218714" y="2645309"/>
                  <a:pt x="10232292" y="2885124"/>
                </a:cubicBezTo>
                <a:cubicBezTo>
                  <a:pt x="10007850" y="2971054"/>
                  <a:pt x="9801821" y="2851671"/>
                  <a:pt x="9459185" y="2885124"/>
                </a:cubicBezTo>
                <a:cubicBezTo>
                  <a:pt x="9116549" y="2918577"/>
                  <a:pt x="9208555" y="2869536"/>
                  <a:pt x="9095371" y="2885124"/>
                </a:cubicBezTo>
                <a:cubicBezTo>
                  <a:pt x="8982187" y="2900712"/>
                  <a:pt x="8888429" y="2858261"/>
                  <a:pt x="8731556" y="2885124"/>
                </a:cubicBezTo>
                <a:cubicBezTo>
                  <a:pt x="8574683" y="2911987"/>
                  <a:pt x="8479280" y="2861618"/>
                  <a:pt x="8367741" y="2885124"/>
                </a:cubicBezTo>
                <a:cubicBezTo>
                  <a:pt x="8256202" y="2908630"/>
                  <a:pt x="8071344" y="2865302"/>
                  <a:pt x="7799280" y="2885124"/>
                </a:cubicBezTo>
                <a:cubicBezTo>
                  <a:pt x="7527216" y="2904946"/>
                  <a:pt x="7279158" y="2881216"/>
                  <a:pt x="7128497" y="2885124"/>
                </a:cubicBezTo>
                <a:cubicBezTo>
                  <a:pt x="6977836" y="2889032"/>
                  <a:pt x="6851722" y="2861713"/>
                  <a:pt x="6662359" y="2885124"/>
                </a:cubicBezTo>
                <a:cubicBezTo>
                  <a:pt x="6472996" y="2908535"/>
                  <a:pt x="6390469" y="2850954"/>
                  <a:pt x="6196221" y="2885124"/>
                </a:cubicBezTo>
                <a:cubicBezTo>
                  <a:pt x="6001973" y="2919294"/>
                  <a:pt x="5803266" y="2856325"/>
                  <a:pt x="5627761" y="2885124"/>
                </a:cubicBezTo>
                <a:cubicBezTo>
                  <a:pt x="5452256" y="2913923"/>
                  <a:pt x="5060861" y="2794954"/>
                  <a:pt x="4854654" y="2885124"/>
                </a:cubicBezTo>
                <a:cubicBezTo>
                  <a:pt x="4648447" y="2975294"/>
                  <a:pt x="4465570" y="2874362"/>
                  <a:pt x="4286193" y="2885124"/>
                </a:cubicBezTo>
                <a:cubicBezTo>
                  <a:pt x="4106816" y="2895886"/>
                  <a:pt x="4002424" y="2866975"/>
                  <a:pt x="3820056" y="2885124"/>
                </a:cubicBezTo>
                <a:cubicBezTo>
                  <a:pt x="3637688" y="2903273"/>
                  <a:pt x="3504878" y="2882989"/>
                  <a:pt x="3251595" y="2885124"/>
                </a:cubicBezTo>
                <a:cubicBezTo>
                  <a:pt x="2998312" y="2887259"/>
                  <a:pt x="2917279" y="2877022"/>
                  <a:pt x="2683134" y="2885124"/>
                </a:cubicBezTo>
                <a:cubicBezTo>
                  <a:pt x="2448989" y="2893226"/>
                  <a:pt x="2393342" y="2876039"/>
                  <a:pt x="2319320" y="2885124"/>
                </a:cubicBezTo>
                <a:cubicBezTo>
                  <a:pt x="2245298" y="2894209"/>
                  <a:pt x="2164061" y="2875639"/>
                  <a:pt x="2057828" y="2885124"/>
                </a:cubicBezTo>
                <a:cubicBezTo>
                  <a:pt x="1951595" y="2894609"/>
                  <a:pt x="1446373" y="2875645"/>
                  <a:pt x="1284721" y="2885124"/>
                </a:cubicBezTo>
                <a:cubicBezTo>
                  <a:pt x="1123069" y="2894603"/>
                  <a:pt x="967215" y="2827090"/>
                  <a:pt x="716260" y="2885124"/>
                </a:cubicBezTo>
                <a:cubicBezTo>
                  <a:pt x="465305" y="2943158"/>
                  <a:pt x="246553" y="2854786"/>
                  <a:pt x="0" y="2885124"/>
                </a:cubicBezTo>
                <a:cubicBezTo>
                  <a:pt x="-3512" y="2657109"/>
                  <a:pt x="32649" y="2543139"/>
                  <a:pt x="0" y="2250397"/>
                </a:cubicBezTo>
                <a:cubicBezTo>
                  <a:pt x="-32649" y="1957655"/>
                  <a:pt x="25601" y="1825686"/>
                  <a:pt x="0" y="1673372"/>
                </a:cubicBezTo>
                <a:cubicBezTo>
                  <a:pt x="-25601" y="1521058"/>
                  <a:pt x="37887" y="1398270"/>
                  <a:pt x="0" y="1125198"/>
                </a:cubicBezTo>
                <a:cubicBezTo>
                  <a:pt x="-37887" y="852126"/>
                  <a:pt x="54952" y="716766"/>
                  <a:pt x="0" y="548174"/>
                </a:cubicBezTo>
                <a:cubicBezTo>
                  <a:pt x="-54952" y="379582"/>
                  <a:pt x="23490" y="263279"/>
                  <a:pt x="0" y="0"/>
                </a:cubicBezTo>
                <a:close/>
              </a:path>
            </a:pathLst>
          </a:custGeom>
          <a:solidFill>
            <a:schemeClr val="bg1"/>
          </a:solidFill>
          <a:ln w="57150">
            <a:solidFill>
              <a:srgbClr val="A1BC1A"/>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accent5">
                    <a:lumMod val="75000"/>
                  </a:schemeClr>
                </a:solidFill>
                <a:effectLst>
                  <a:outerShdw blurRad="38100" dist="38100" dir="2700000" algn="tl">
                    <a:srgbClr val="000000">
                      <a:alpha val="43137"/>
                    </a:srgbClr>
                  </a:outerShdw>
                </a:effectLst>
              </a:rPr>
              <a:t>Le imprese che hanno adottato un </a:t>
            </a:r>
            <a:r>
              <a:rPr lang="it-IT" b="1" dirty="0">
                <a:solidFill>
                  <a:schemeClr val="accent5">
                    <a:lumMod val="75000"/>
                  </a:schemeClr>
                </a:solidFill>
                <a:effectLst>
                  <a:outerShdw blurRad="38100" dist="38100" dir="2700000" algn="tl">
                    <a:srgbClr val="000000">
                      <a:alpha val="43137"/>
                    </a:srgbClr>
                  </a:outerShdw>
                </a:effectLst>
                <a:highlight>
                  <a:srgbClr val="00FFFF"/>
                </a:highlight>
              </a:rPr>
              <a:t>Modello di organizzazione gestione e controllo </a:t>
            </a:r>
            <a:r>
              <a:rPr lang="it-IT" b="1" dirty="0">
                <a:solidFill>
                  <a:schemeClr val="accent5">
                    <a:lumMod val="75000"/>
                  </a:schemeClr>
                </a:solidFill>
                <a:effectLst>
                  <a:outerShdw blurRad="38100" dist="38100" dir="2700000" algn="tl">
                    <a:srgbClr val="000000">
                      <a:alpha val="43137"/>
                    </a:srgbClr>
                  </a:outerShdw>
                </a:effectLst>
              </a:rPr>
              <a:t>ai sensi dell’ D.lgs. 231/2001 e dell’art. 30 D.lgs. 81/2008 potranno intensificare </a:t>
            </a:r>
            <a:r>
              <a:rPr lang="it-IT" b="1" dirty="0">
                <a:solidFill>
                  <a:schemeClr val="accent5">
                    <a:lumMod val="75000"/>
                  </a:schemeClr>
                </a:solidFill>
                <a:effectLst>
                  <a:outerShdw blurRad="38100" dist="38100" dir="2700000" algn="tl">
                    <a:srgbClr val="000000">
                      <a:alpha val="43137"/>
                    </a:srgbClr>
                  </a:outerShdw>
                </a:effectLst>
                <a:highlight>
                  <a:srgbClr val="00FFFF"/>
                </a:highlight>
              </a:rPr>
              <a:t>flussi informativi </a:t>
            </a:r>
            <a:r>
              <a:rPr lang="it-IT" b="1" dirty="0">
                <a:solidFill>
                  <a:schemeClr val="accent5">
                    <a:lumMod val="75000"/>
                  </a:schemeClr>
                </a:solidFill>
                <a:effectLst>
                  <a:outerShdw blurRad="38100" dist="38100" dir="2700000" algn="tl">
                    <a:srgbClr val="000000">
                      <a:alpha val="43137"/>
                    </a:srgbClr>
                  </a:outerShdw>
                </a:effectLst>
              </a:rPr>
              <a:t>con i propri </a:t>
            </a:r>
            <a:r>
              <a:rPr lang="it-IT" b="1" i="1" u="sng" dirty="0">
                <a:solidFill>
                  <a:schemeClr val="accent5">
                    <a:lumMod val="75000"/>
                  </a:schemeClr>
                </a:solidFill>
                <a:effectLst>
                  <a:outerShdw blurRad="38100" dist="38100" dir="2700000" algn="tl">
                    <a:srgbClr val="000000">
                      <a:alpha val="43137"/>
                    </a:srgbClr>
                  </a:outerShdw>
                </a:effectLst>
                <a:highlight>
                  <a:srgbClr val="00FFFF"/>
                </a:highlight>
              </a:rPr>
              <a:t>organismi di vigilanza</a:t>
            </a:r>
            <a:r>
              <a:rPr lang="it-IT" b="1" dirty="0">
                <a:solidFill>
                  <a:schemeClr val="accent5">
                    <a:lumMod val="75000"/>
                  </a:schemeClr>
                </a:solidFill>
                <a:effectLst>
                  <a:outerShdw blurRad="38100" dist="38100" dir="2700000" algn="tl">
                    <a:srgbClr val="000000">
                      <a:alpha val="43137"/>
                    </a:srgbClr>
                  </a:outerShdw>
                </a:effectLst>
                <a:highlight>
                  <a:srgbClr val="00FFFF"/>
                </a:highlight>
              </a:rPr>
              <a:t> </a:t>
            </a:r>
            <a:r>
              <a:rPr lang="it-IT" b="1" dirty="0">
                <a:solidFill>
                  <a:schemeClr val="accent5">
                    <a:lumMod val="75000"/>
                  </a:schemeClr>
                </a:solidFill>
                <a:effectLst>
                  <a:outerShdw blurRad="38100" dist="38100" dir="2700000" algn="tl">
                    <a:srgbClr val="000000">
                      <a:alpha val="43137"/>
                    </a:srgbClr>
                  </a:outerShdw>
                </a:effectLst>
              </a:rPr>
              <a:t>al fine di verificare </a:t>
            </a:r>
            <a:r>
              <a:rPr lang="it-IT" b="1" dirty="0">
                <a:solidFill>
                  <a:schemeClr val="accent5">
                    <a:lumMod val="75000"/>
                  </a:schemeClr>
                </a:solidFill>
                <a:effectLst>
                  <a:outerShdw blurRad="38100" dist="38100" dir="2700000" algn="tl">
                    <a:srgbClr val="000000">
                      <a:alpha val="43137"/>
                    </a:srgbClr>
                  </a:outerShdw>
                </a:effectLst>
                <a:highlight>
                  <a:srgbClr val="00FFFF"/>
                </a:highlight>
              </a:rPr>
              <a:t>l’adeguatezza del modello </a:t>
            </a:r>
            <a:r>
              <a:rPr lang="it-IT" b="1" dirty="0">
                <a:solidFill>
                  <a:schemeClr val="accent5">
                    <a:lumMod val="75000"/>
                  </a:schemeClr>
                </a:solidFill>
                <a:effectLst>
                  <a:outerShdw blurRad="38100" dist="38100" dir="2700000" algn="tl">
                    <a:srgbClr val="000000">
                      <a:alpha val="43137"/>
                    </a:srgbClr>
                  </a:outerShdw>
                </a:effectLst>
              </a:rPr>
              <a:t>e prendere atto delle misure a salvaguardia dei lavoratori dal rischio di contagio.</a:t>
            </a:r>
          </a:p>
          <a:p>
            <a:endParaRPr lang="it-IT" b="1" dirty="0">
              <a:solidFill>
                <a:schemeClr val="accent5">
                  <a:lumMod val="75000"/>
                </a:schemeClr>
              </a:solidFill>
              <a:effectLst>
                <a:outerShdw blurRad="38100" dist="38100" dir="2700000" algn="tl">
                  <a:srgbClr val="000000">
                    <a:alpha val="43137"/>
                  </a:srgbClr>
                </a:outerShdw>
              </a:effectLst>
            </a:endParaRPr>
          </a:p>
          <a:p>
            <a:r>
              <a:rPr lang="it-IT" b="1" dirty="0">
                <a:solidFill>
                  <a:schemeClr val="accent5">
                    <a:lumMod val="75000"/>
                  </a:schemeClr>
                </a:solidFill>
                <a:effectLst>
                  <a:outerShdw blurRad="38100" dist="38100" dir="2700000" algn="tl">
                    <a:srgbClr val="000000">
                      <a:alpha val="43137"/>
                    </a:srgbClr>
                  </a:outerShdw>
                </a:effectLst>
              </a:rPr>
              <a:t>E’ importante in questa fase adeguare anche i DVR e intensificare le comunicazione con gli RSPP e i medici competenti.</a:t>
            </a:r>
          </a:p>
        </p:txBody>
      </p:sp>
      <p:sp>
        <p:nvSpPr>
          <p:cNvPr id="11" name="Rettangolo con un angolo ritagliato 10">
            <a:extLst>
              <a:ext uri="{FF2B5EF4-FFF2-40B4-BE49-F238E27FC236}">
                <a16:creationId xmlns:a16="http://schemas.microsoft.com/office/drawing/2014/main" id="{ED677116-60D8-4EDD-889B-BEFA0E45C814}"/>
              </a:ext>
            </a:extLst>
          </p:cNvPr>
          <p:cNvSpPr/>
          <p:nvPr/>
        </p:nvSpPr>
        <p:spPr>
          <a:xfrm>
            <a:off x="0" y="49304"/>
            <a:ext cx="3587262" cy="676547"/>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Responsabilità 231</a:t>
            </a:r>
          </a:p>
        </p:txBody>
      </p:sp>
      <p:pic>
        <p:nvPicPr>
          <p:cNvPr id="9" name="Immagine 8">
            <a:extLst>
              <a:ext uri="{FF2B5EF4-FFF2-40B4-BE49-F238E27FC236}">
                <a16:creationId xmlns:a16="http://schemas.microsoft.com/office/drawing/2014/main" id="{85E5FDA9-DDCA-4C00-BA67-3B82CE9BAFC3}"/>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ABE5C9E4-7EFC-4022-B334-877420CBCA90}"/>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4" name="Immagine 13">
            <a:extLst>
              <a:ext uri="{FF2B5EF4-FFF2-40B4-BE49-F238E27FC236}">
                <a16:creationId xmlns:a16="http://schemas.microsoft.com/office/drawing/2014/main" id="{CF172367-86AA-4802-BFD0-29EE4BB2A4F2}"/>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472425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a:bodyPr>
          <a:lstStyle/>
          <a:p>
            <a:r>
              <a:rPr lang="it-IT" dirty="0"/>
              <a:t>Raccomandazioni garante privacy</a:t>
            </a:r>
            <a:br>
              <a:rPr lang="it-IT" dirty="0"/>
            </a:br>
            <a:r>
              <a:rPr lang="it-IT" sz="2400" i="1" dirty="0"/>
              <a:t>raccomandazione del 2 marzo 2020</a:t>
            </a:r>
            <a:endParaRPr lang="it-IT" sz="2400" b="1" i="1" cap="none" dirty="0">
              <a:solidFill>
                <a:srgbClr val="FFC000"/>
              </a:solidFill>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861218"/>
            <a:ext cx="9585389" cy="532922"/>
          </a:xfrm>
        </p:spPr>
        <p:txBody>
          <a:bodyPr>
            <a:normAutofit/>
          </a:bodyPr>
          <a:lstStyle/>
          <a:p>
            <a:pPr marL="0" indent="0">
              <a:buNone/>
            </a:pPr>
            <a:r>
              <a:rPr lang="it-IT" sz="2400" b="1" i="1" dirty="0">
                <a:solidFill>
                  <a:schemeClr val="bg1">
                    <a:lumMod val="85000"/>
                  </a:schemeClr>
                </a:solidFill>
                <a:highlight>
                  <a:srgbClr val="FF3300"/>
                </a:highlight>
              </a:rPr>
              <a:t>L’Autorità Garante in osservanza del Regolamento UE 679/2016</a:t>
            </a: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Accorgimenti Dati Personali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3" name="Rettangolo 12">
            <a:extLst>
              <a:ext uri="{FF2B5EF4-FFF2-40B4-BE49-F238E27FC236}">
                <a16:creationId xmlns:a16="http://schemas.microsoft.com/office/drawing/2014/main" id="{353D9E3B-0659-4DE8-8C64-3C9986C7067B}"/>
              </a:ext>
            </a:extLst>
          </p:cNvPr>
          <p:cNvSpPr/>
          <p:nvPr/>
        </p:nvSpPr>
        <p:spPr>
          <a:xfrm>
            <a:off x="685800" y="2529087"/>
            <a:ext cx="10756232" cy="1119006"/>
          </a:xfrm>
          <a:custGeom>
            <a:avLst/>
            <a:gdLst>
              <a:gd name="connsiteX0" fmla="*/ 0 w 10756232"/>
              <a:gd name="connsiteY0" fmla="*/ 0 h 1119006"/>
              <a:gd name="connsiteX1" fmla="*/ 382444 w 10756232"/>
              <a:gd name="connsiteY1" fmla="*/ 0 h 1119006"/>
              <a:gd name="connsiteX2" fmla="*/ 1195137 w 10756232"/>
              <a:gd name="connsiteY2" fmla="*/ 0 h 1119006"/>
              <a:gd name="connsiteX3" fmla="*/ 1470018 w 10756232"/>
              <a:gd name="connsiteY3" fmla="*/ 0 h 1119006"/>
              <a:gd name="connsiteX4" fmla="*/ 2282711 w 10756232"/>
              <a:gd name="connsiteY4" fmla="*/ 0 h 1119006"/>
              <a:gd name="connsiteX5" fmla="*/ 3095405 w 10756232"/>
              <a:gd name="connsiteY5" fmla="*/ 0 h 1119006"/>
              <a:gd name="connsiteX6" fmla="*/ 3692973 w 10756232"/>
              <a:gd name="connsiteY6" fmla="*/ 0 h 1119006"/>
              <a:gd name="connsiteX7" fmla="*/ 4505666 w 10756232"/>
              <a:gd name="connsiteY7" fmla="*/ 0 h 1119006"/>
              <a:gd name="connsiteX8" fmla="*/ 5318359 w 10756232"/>
              <a:gd name="connsiteY8" fmla="*/ 0 h 1119006"/>
              <a:gd name="connsiteX9" fmla="*/ 5700803 w 10756232"/>
              <a:gd name="connsiteY9" fmla="*/ 0 h 1119006"/>
              <a:gd name="connsiteX10" fmla="*/ 6513496 w 10756232"/>
              <a:gd name="connsiteY10" fmla="*/ 0 h 1119006"/>
              <a:gd name="connsiteX11" fmla="*/ 7326189 w 10756232"/>
              <a:gd name="connsiteY11" fmla="*/ 0 h 1119006"/>
              <a:gd name="connsiteX12" fmla="*/ 7708633 w 10756232"/>
              <a:gd name="connsiteY12" fmla="*/ 0 h 1119006"/>
              <a:gd name="connsiteX13" fmla="*/ 8413764 w 10756232"/>
              <a:gd name="connsiteY13" fmla="*/ 0 h 1119006"/>
              <a:gd name="connsiteX14" fmla="*/ 9011332 w 10756232"/>
              <a:gd name="connsiteY14" fmla="*/ 0 h 1119006"/>
              <a:gd name="connsiteX15" fmla="*/ 9393776 w 10756232"/>
              <a:gd name="connsiteY15" fmla="*/ 0 h 1119006"/>
              <a:gd name="connsiteX16" fmla="*/ 9668657 w 10756232"/>
              <a:gd name="connsiteY16" fmla="*/ 0 h 1119006"/>
              <a:gd name="connsiteX17" fmla="*/ 10756232 w 10756232"/>
              <a:gd name="connsiteY17" fmla="*/ 0 h 1119006"/>
              <a:gd name="connsiteX18" fmla="*/ 10756232 w 10756232"/>
              <a:gd name="connsiteY18" fmla="*/ 570693 h 1119006"/>
              <a:gd name="connsiteX19" fmla="*/ 10756232 w 10756232"/>
              <a:gd name="connsiteY19" fmla="*/ 1119006 h 1119006"/>
              <a:gd name="connsiteX20" fmla="*/ 10481351 w 10756232"/>
              <a:gd name="connsiteY20" fmla="*/ 1119006 h 1119006"/>
              <a:gd name="connsiteX21" fmla="*/ 10098907 w 10756232"/>
              <a:gd name="connsiteY21" fmla="*/ 1119006 h 1119006"/>
              <a:gd name="connsiteX22" fmla="*/ 9824025 w 10756232"/>
              <a:gd name="connsiteY22" fmla="*/ 1119006 h 1119006"/>
              <a:gd name="connsiteX23" fmla="*/ 9011332 w 10756232"/>
              <a:gd name="connsiteY23" fmla="*/ 1119006 h 1119006"/>
              <a:gd name="connsiteX24" fmla="*/ 8736451 w 10756232"/>
              <a:gd name="connsiteY24" fmla="*/ 1119006 h 1119006"/>
              <a:gd name="connsiteX25" fmla="*/ 8031320 w 10756232"/>
              <a:gd name="connsiteY25" fmla="*/ 1119006 h 1119006"/>
              <a:gd name="connsiteX26" fmla="*/ 7326189 w 10756232"/>
              <a:gd name="connsiteY26" fmla="*/ 1119006 h 1119006"/>
              <a:gd name="connsiteX27" fmla="*/ 6836183 w 10756232"/>
              <a:gd name="connsiteY27" fmla="*/ 1119006 h 1119006"/>
              <a:gd name="connsiteX28" fmla="*/ 6346177 w 10756232"/>
              <a:gd name="connsiteY28" fmla="*/ 1119006 h 1119006"/>
              <a:gd name="connsiteX29" fmla="*/ 5963733 w 10756232"/>
              <a:gd name="connsiteY29" fmla="*/ 1119006 h 1119006"/>
              <a:gd name="connsiteX30" fmla="*/ 5688852 w 10756232"/>
              <a:gd name="connsiteY30" fmla="*/ 1119006 h 1119006"/>
              <a:gd name="connsiteX31" fmla="*/ 5413970 w 10756232"/>
              <a:gd name="connsiteY31" fmla="*/ 1119006 h 1119006"/>
              <a:gd name="connsiteX32" fmla="*/ 4923964 w 10756232"/>
              <a:gd name="connsiteY32" fmla="*/ 1119006 h 1119006"/>
              <a:gd name="connsiteX33" fmla="*/ 4649082 w 10756232"/>
              <a:gd name="connsiteY33" fmla="*/ 1119006 h 1119006"/>
              <a:gd name="connsiteX34" fmla="*/ 3836389 w 10756232"/>
              <a:gd name="connsiteY34" fmla="*/ 1119006 h 1119006"/>
              <a:gd name="connsiteX35" fmla="*/ 3131259 w 10756232"/>
              <a:gd name="connsiteY35" fmla="*/ 1119006 h 1119006"/>
              <a:gd name="connsiteX36" fmla="*/ 2533690 w 10756232"/>
              <a:gd name="connsiteY36" fmla="*/ 1119006 h 1119006"/>
              <a:gd name="connsiteX37" fmla="*/ 2043684 w 10756232"/>
              <a:gd name="connsiteY37" fmla="*/ 1119006 h 1119006"/>
              <a:gd name="connsiteX38" fmla="*/ 1446116 w 10756232"/>
              <a:gd name="connsiteY38" fmla="*/ 1119006 h 1119006"/>
              <a:gd name="connsiteX39" fmla="*/ 1063672 w 10756232"/>
              <a:gd name="connsiteY39" fmla="*/ 1119006 h 1119006"/>
              <a:gd name="connsiteX40" fmla="*/ 0 w 10756232"/>
              <a:gd name="connsiteY40" fmla="*/ 1119006 h 1119006"/>
              <a:gd name="connsiteX41" fmla="*/ 0 w 10756232"/>
              <a:gd name="connsiteY41" fmla="*/ 581883 h 1119006"/>
              <a:gd name="connsiteX42" fmla="*/ 0 w 10756232"/>
              <a:gd name="connsiteY42" fmla="*/ 0 h 111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756232" h="1119006" fill="none" extrusionOk="0">
                <a:moveTo>
                  <a:pt x="0" y="0"/>
                </a:moveTo>
                <a:cubicBezTo>
                  <a:pt x="138414" y="-32186"/>
                  <a:pt x="280051" y="20273"/>
                  <a:pt x="382444" y="0"/>
                </a:cubicBezTo>
                <a:cubicBezTo>
                  <a:pt x="484837" y="-20273"/>
                  <a:pt x="992940" y="93523"/>
                  <a:pt x="1195137" y="0"/>
                </a:cubicBezTo>
                <a:cubicBezTo>
                  <a:pt x="1397334" y="-93523"/>
                  <a:pt x="1409089" y="29854"/>
                  <a:pt x="1470018" y="0"/>
                </a:cubicBezTo>
                <a:cubicBezTo>
                  <a:pt x="1530947" y="-29854"/>
                  <a:pt x="2019311" y="24800"/>
                  <a:pt x="2282711" y="0"/>
                </a:cubicBezTo>
                <a:cubicBezTo>
                  <a:pt x="2546111" y="-24800"/>
                  <a:pt x="2735194" y="13550"/>
                  <a:pt x="3095405" y="0"/>
                </a:cubicBezTo>
                <a:cubicBezTo>
                  <a:pt x="3455616" y="-13550"/>
                  <a:pt x="3398999" y="64260"/>
                  <a:pt x="3692973" y="0"/>
                </a:cubicBezTo>
                <a:cubicBezTo>
                  <a:pt x="3986947" y="-64260"/>
                  <a:pt x="4109260" y="77021"/>
                  <a:pt x="4505666" y="0"/>
                </a:cubicBezTo>
                <a:cubicBezTo>
                  <a:pt x="4902072" y="-77021"/>
                  <a:pt x="5048242" y="45989"/>
                  <a:pt x="5318359" y="0"/>
                </a:cubicBezTo>
                <a:cubicBezTo>
                  <a:pt x="5588476" y="-45989"/>
                  <a:pt x="5592949" y="24258"/>
                  <a:pt x="5700803" y="0"/>
                </a:cubicBezTo>
                <a:cubicBezTo>
                  <a:pt x="5808657" y="-24258"/>
                  <a:pt x="6191810" y="87604"/>
                  <a:pt x="6513496" y="0"/>
                </a:cubicBezTo>
                <a:cubicBezTo>
                  <a:pt x="6835182" y="-87604"/>
                  <a:pt x="7137302" y="31391"/>
                  <a:pt x="7326189" y="0"/>
                </a:cubicBezTo>
                <a:cubicBezTo>
                  <a:pt x="7515076" y="-31391"/>
                  <a:pt x="7533314" y="36590"/>
                  <a:pt x="7708633" y="0"/>
                </a:cubicBezTo>
                <a:cubicBezTo>
                  <a:pt x="7883952" y="-36590"/>
                  <a:pt x="8063468" y="43633"/>
                  <a:pt x="8413764" y="0"/>
                </a:cubicBezTo>
                <a:cubicBezTo>
                  <a:pt x="8764060" y="-43633"/>
                  <a:pt x="8812654" y="20916"/>
                  <a:pt x="9011332" y="0"/>
                </a:cubicBezTo>
                <a:cubicBezTo>
                  <a:pt x="9210010" y="-20916"/>
                  <a:pt x="9204509" y="4962"/>
                  <a:pt x="9393776" y="0"/>
                </a:cubicBezTo>
                <a:cubicBezTo>
                  <a:pt x="9583043" y="-4962"/>
                  <a:pt x="9554589" y="4005"/>
                  <a:pt x="9668657" y="0"/>
                </a:cubicBezTo>
                <a:cubicBezTo>
                  <a:pt x="9782725" y="-4005"/>
                  <a:pt x="10220612" y="35931"/>
                  <a:pt x="10756232" y="0"/>
                </a:cubicBezTo>
                <a:cubicBezTo>
                  <a:pt x="10805260" y="130320"/>
                  <a:pt x="10715592" y="408239"/>
                  <a:pt x="10756232" y="570693"/>
                </a:cubicBezTo>
                <a:cubicBezTo>
                  <a:pt x="10796872" y="733147"/>
                  <a:pt x="10741969" y="924014"/>
                  <a:pt x="10756232" y="1119006"/>
                </a:cubicBezTo>
                <a:cubicBezTo>
                  <a:pt x="10620711" y="1123244"/>
                  <a:pt x="10575739" y="1103585"/>
                  <a:pt x="10481351" y="1119006"/>
                </a:cubicBezTo>
                <a:cubicBezTo>
                  <a:pt x="10386963" y="1134427"/>
                  <a:pt x="10183151" y="1079000"/>
                  <a:pt x="10098907" y="1119006"/>
                </a:cubicBezTo>
                <a:cubicBezTo>
                  <a:pt x="10014663" y="1159012"/>
                  <a:pt x="9893844" y="1115069"/>
                  <a:pt x="9824025" y="1119006"/>
                </a:cubicBezTo>
                <a:cubicBezTo>
                  <a:pt x="9754206" y="1122943"/>
                  <a:pt x="9211627" y="1068826"/>
                  <a:pt x="9011332" y="1119006"/>
                </a:cubicBezTo>
                <a:cubicBezTo>
                  <a:pt x="8811037" y="1169186"/>
                  <a:pt x="8850482" y="1095731"/>
                  <a:pt x="8736451" y="1119006"/>
                </a:cubicBezTo>
                <a:cubicBezTo>
                  <a:pt x="8622420" y="1142281"/>
                  <a:pt x="8378889" y="1062429"/>
                  <a:pt x="8031320" y="1119006"/>
                </a:cubicBezTo>
                <a:cubicBezTo>
                  <a:pt x="7683751" y="1175583"/>
                  <a:pt x="7599853" y="1054069"/>
                  <a:pt x="7326189" y="1119006"/>
                </a:cubicBezTo>
                <a:cubicBezTo>
                  <a:pt x="7052525" y="1183943"/>
                  <a:pt x="7041946" y="1103058"/>
                  <a:pt x="6836183" y="1119006"/>
                </a:cubicBezTo>
                <a:cubicBezTo>
                  <a:pt x="6630420" y="1134954"/>
                  <a:pt x="6590897" y="1061448"/>
                  <a:pt x="6346177" y="1119006"/>
                </a:cubicBezTo>
                <a:cubicBezTo>
                  <a:pt x="6101457" y="1176564"/>
                  <a:pt x="6145613" y="1074804"/>
                  <a:pt x="5963733" y="1119006"/>
                </a:cubicBezTo>
                <a:cubicBezTo>
                  <a:pt x="5781853" y="1163208"/>
                  <a:pt x="5768190" y="1089153"/>
                  <a:pt x="5688852" y="1119006"/>
                </a:cubicBezTo>
                <a:cubicBezTo>
                  <a:pt x="5609514" y="1148859"/>
                  <a:pt x="5495843" y="1108478"/>
                  <a:pt x="5413970" y="1119006"/>
                </a:cubicBezTo>
                <a:cubicBezTo>
                  <a:pt x="5332097" y="1129534"/>
                  <a:pt x="5105839" y="1109282"/>
                  <a:pt x="4923964" y="1119006"/>
                </a:cubicBezTo>
                <a:cubicBezTo>
                  <a:pt x="4742089" y="1128730"/>
                  <a:pt x="4769858" y="1106508"/>
                  <a:pt x="4649082" y="1119006"/>
                </a:cubicBezTo>
                <a:cubicBezTo>
                  <a:pt x="4528306" y="1131504"/>
                  <a:pt x="4089911" y="1114610"/>
                  <a:pt x="3836389" y="1119006"/>
                </a:cubicBezTo>
                <a:cubicBezTo>
                  <a:pt x="3582867" y="1123402"/>
                  <a:pt x="3398232" y="1105126"/>
                  <a:pt x="3131259" y="1119006"/>
                </a:cubicBezTo>
                <a:cubicBezTo>
                  <a:pt x="2864286" y="1132886"/>
                  <a:pt x="2727574" y="1064498"/>
                  <a:pt x="2533690" y="1119006"/>
                </a:cubicBezTo>
                <a:cubicBezTo>
                  <a:pt x="2339806" y="1173514"/>
                  <a:pt x="2170543" y="1068662"/>
                  <a:pt x="2043684" y="1119006"/>
                </a:cubicBezTo>
                <a:cubicBezTo>
                  <a:pt x="1916825" y="1169350"/>
                  <a:pt x="1703699" y="1108488"/>
                  <a:pt x="1446116" y="1119006"/>
                </a:cubicBezTo>
                <a:cubicBezTo>
                  <a:pt x="1188533" y="1129524"/>
                  <a:pt x="1204093" y="1101260"/>
                  <a:pt x="1063672" y="1119006"/>
                </a:cubicBezTo>
                <a:cubicBezTo>
                  <a:pt x="923251" y="1136752"/>
                  <a:pt x="332384" y="1002622"/>
                  <a:pt x="0" y="1119006"/>
                </a:cubicBezTo>
                <a:cubicBezTo>
                  <a:pt x="-56748" y="862719"/>
                  <a:pt x="51189" y="807294"/>
                  <a:pt x="0" y="581883"/>
                </a:cubicBezTo>
                <a:cubicBezTo>
                  <a:pt x="-51189" y="356472"/>
                  <a:pt x="6712" y="226068"/>
                  <a:pt x="0" y="0"/>
                </a:cubicBezTo>
                <a:close/>
              </a:path>
              <a:path w="10756232" h="1119006" stroke="0" extrusionOk="0">
                <a:moveTo>
                  <a:pt x="0" y="0"/>
                </a:moveTo>
                <a:cubicBezTo>
                  <a:pt x="214611" y="-28511"/>
                  <a:pt x="417491" y="22995"/>
                  <a:pt x="597568" y="0"/>
                </a:cubicBezTo>
                <a:cubicBezTo>
                  <a:pt x="777645" y="-22995"/>
                  <a:pt x="971539" y="27372"/>
                  <a:pt x="1087575" y="0"/>
                </a:cubicBezTo>
                <a:cubicBezTo>
                  <a:pt x="1203611" y="-27372"/>
                  <a:pt x="1257115" y="32339"/>
                  <a:pt x="1362456" y="0"/>
                </a:cubicBezTo>
                <a:cubicBezTo>
                  <a:pt x="1467797" y="-32339"/>
                  <a:pt x="1555554" y="27839"/>
                  <a:pt x="1637338" y="0"/>
                </a:cubicBezTo>
                <a:cubicBezTo>
                  <a:pt x="1719122" y="-27839"/>
                  <a:pt x="2100132" y="24594"/>
                  <a:pt x="2342468" y="0"/>
                </a:cubicBezTo>
                <a:cubicBezTo>
                  <a:pt x="2584804" y="-24594"/>
                  <a:pt x="2901324" y="80972"/>
                  <a:pt x="3047599" y="0"/>
                </a:cubicBezTo>
                <a:cubicBezTo>
                  <a:pt x="3193874" y="-80972"/>
                  <a:pt x="3379214" y="50473"/>
                  <a:pt x="3537605" y="0"/>
                </a:cubicBezTo>
                <a:cubicBezTo>
                  <a:pt x="3695996" y="-50473"/>
                  <a:pt x="3975446" y="62003"/>
                  <a:pt x="4135174" y="0"/>
                </a:cubicBezTo>
                <a:cubicBezTo>
                  <a:pt x="4294902" y="-62003"/>
                  <a:pt x="4307015" y="17445"/>
                  <a:pt x="4410055" y="0"/>
                </a:cubicBezTo>
                <a:cubicBezTo>
                  <a:pt x="4513095" y="-17445"/>
                  <a:pt x="4571002" y="31900"/>
                  <a:pt x="4684937" y="0"/>
                </a:cubicBezTo>
                <a:cubicBezTo>
                  <a:pt x="4798872" y="-31900"/>
                  <a:pt x="4982932" y="19238"/>
                  <a:pt x="5067380" y="0"/>
                </a:cubicBezTo>
                <a:cubicBezTo>
                  <a:pt x="5151828" y="-19238"/>
                  <a:pt x="5434528" y="2777"/>
                  <a:pt x="5664949" y="0"/>
                </a:cubicBezTo>
                <a:cubicBezTo>
                  <a:pt x="5895370" y="-2777"/>
                  <a:pt x="6116138" y="78294"/>
                  <a:pt x="6370080" y="0"/>
                </a:cubicBezTo>
                <a:cubicBezTo>
                  <a:pt x="6624022" y="-78294"/>
                  <a:pt x="6956087" y="87433"/>
                  <a:pt x="7182773" y="0"/>
                </a:cubicBezTo>
                <a:cubicBezTo>
                  <a:pt x="7409459" y="-87433"/>
                  <a:pt x="7570612" y="18789"/>
                  <a:pt x="7672779" y="0"/>
                </a:cubicBezTo>
                <a:cubicBezTo>
                  <a:pt x="7774946" y="-18789"/>
                  <a:pt x="7851494" y="28969"/>
                  <a:pt x="7947660" y="0"/>
                </a:cubicBezTo>
                <a:cubicBezTo>
                  <a:pt x="8043826" y="-28969"/>
                  <a:pt x="8314426" y="33281"/>
                  <a:pt x="8652791" y="0"/>
                </a:cubicBezTo>
                <a:cubicBezTo>
                  <a:pt x="8991156" y="-33281"/>
                  <a:pt x="9091318" y="81605"/>
                  <a:pt x="9357922" y="0"/>
                </a:cubicBezTo>
                <a:cubicBezTo>
                  <a:pt x="9624526" y="-81605"/>
                  <a:pt x="9615639" y="43743"/>
                  <a:pt x="9847928" y="0"/>
                </a:cubicBezTo>
                <a:cubicBezTo>
                  <a:pt x="10080217" y="-43743"/>
                  <a:pt x="10554819" y="100680"/>
                  <a:pt x="10756232" y="0"/>
                </a:cubicBezTo>
                <a:cubicBezTo>
                  <a:pt x="10820841" y="265135"/>
                  <a:pt x="10750497" y="332359"/>
                  <a:pt x="10756232" y="548313"/>
                </a:cubicBezTo>
                <a:cubicBezTo>
                  <a:pt x="10761967" y="764267"/>
                  <a:pt x="10736261" y="872462"/>
                  <a:pt x="10756232" y="1119006"/>
                </a:cubicBezTo>
                <a:cubicBezTo>
                  <a:pt x="10394178" y="1135589"/>
                  <a:pt x="10199770" y="1063941"/>
                  <a:pt x="9943539" y="1119006"/>
                </a:cubicBezTo>
                <a:cubicBezTo>
                  <a:pt x="9687308" y="1174071"/>
                  <a:pt x="9608581" y="1065177"/>
                  <a:pt x="9453533" y="1119006"/>
                </a:cubicBezTo>
                <a:cubicBezTo>
                  <a:pt x="9298485" y="1172835"/>
                  <a:pt x="9145430" y="1085398"/>
                  <a:pt x="8855964" y="1119006"/>
                </a:cubicBezTo>
                <a:cubicBezTo>
                  <a:pt x="8566498" y="1152614"/>
                  <a:pt x="8698299" y="1104542"/>
                  <a:pt x="8581083" y="1119006"/>
                </a:cubicBezTo>
                <a:cubicBezTo>
                  <a:pt x="8463867" y="1133470"/>
                  <a:pt x="8343563" y="1118515"/>
                  <a:pt x="8198639" y="1119006"/>
                </a:cubicBezTo>
                <a:cubicBezTo>
                  <a:pt x="8053715" y="1119497"/>
                  <a:pt x="8004940" y="1088046"/>
                  <a:pt x="7816195" y="1119006"/>
                </a:cubicBezTo>
                <a:cubicBezTo>
                  <a:pt x="7627450" y="1149966"/>
                  <a:pt x="7552611" y="1098370"/>
                  <a:pt x="7433751" y="1119006"/>
                </a:cubicBezTo>
                <a:cubicBezTo>
                  <a:pt x="7314891" y="1139642"/>
                  <a:pt x="7090699" y="1090234"/>
                  <a:pt x="6836183" y="1119006"/>
                </a:cubicBezTo>
                <a:cubicBezTo>
                  <a:pt x="6581667" y="1147778"/>
                  <a:pt x="6288650" y="1043317"/>
                  <a:pt x="6131052" y="1119006"/>
                </a:cubicBezTo>
                <a:cubicBezTo>
                  <a:pt x="5973454" y="1194695"/>
                  <a:pt x="5791285" y="1090584"/>
                  <a:pt x="5641046" y="1119006"/>
                </a:cubicBezTo>
                <a:cubicBezTo>
                  <a:pt x="5490807" y="1147428"/>
                  <a:pt x="5391171" y="1100042"/>
                  <a:pt x="5151040" y="1119006"/>
                </a:cubicBezTo>
                <a:cubicBezTo>
                  <a:pt x="4910909" y="1137970"/>
                  <a:pt x="4707870" y="1063965"/>
                  <a:pt x="4553472" y="1119006"/>
                </a:cubicBezTo>
                <a:cubicBezTo>
                  <a:pt x="4399074" y="1174047"/>
                  <a:pt x="4061189" y="1085248"/>
                  <a:pt x="3740778" y="1119006"/>
                </a:cubicBezTo>
                <a:cubicBezTo>
                  <a:pt x="3420367" y="1152764"/>
                  <a:pt x="3328464" y="1051852"/>
                  <a:pt x="3143210" y="1119006"/>
                </a:cubicBezTo>
                <a:cubicBezTo>
                  <a:pt x="2957956" y="1186160"/>
                  <a:pt x="2871584" y="1100053"/>
                  <a:pt x="2653204" y="1119006"/>
                </a:cubicBezTo>
                <a:cubicBezTo>
                  <a:pt x="2434824" y="1137959"/>
                  <a:pt x="2177920" y="1090122"/>
                  <a:pt x="2055635" y="1119006"/>
                </a:cubicBezTo>
                <a:cubicBezTo>
                  <a:pt x="1933350" y="1147890"/>
                  <a:pt x="1741277" y="1118779"/>
                  <a:pt x="1458067" y="1119006"/>
                </a:cubicBezTo>
                <a:cubicBezTo>
                  <a:pt x="1174857" y="1119233"/>
                  <a:pt x="1203167" y="1082288"/>
                  <a:pt x="1075623" y="1119006"/>
                </a:cubicBezTo>
                <a:cubicBezTo>
                  <a:pt x="948079" y="1155724"/>
                  <a:pt x="930980" y="1098753"/>
                  <a:pt x="800742" y="1119006"/>
                </a:cubicBezTo>
                <a:cubicBezTo>
                  <a:pt x="670504" y="1139259"/>
                  <a:pt x="287907" y="1048750"/>
                  <a:pt x="0" y="1119006"/>
                </a:cubicBezTo>
                <a:cubicBezTo>
                  <a:pt x="-15443" y="884957"/>
                  <a:pt x="59098" y="809042"/>
                  <a:pt x="0" y="559503"/>
                </a:cubicBezTo>
                <a:cubicBezTo>
                  <a:pt x="-59098" y="309964"/>
                  <a:pt x="30158" y="257217"/>
                  <a:pt x="0" y="0"/>
                </a:cubicBezTo>
                <a:close/>
              </a:path>
            </a:pathLst>
          </a:custGeom>
          <a:solidFill>
            <a:schemeClr val="bg1"/>
          </a:solidFill>
          <a:ln w="57150">
            <a:solidFill>
              <a:srgbClr val="3366CC"/>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chemeClr val="accent5">
                    <a:lumMod val="75000"/>
                  </a:schemeClr>
                </a:solidFill>
                <a:effectLst>
                  <a:outerShdw blurRad="38100" dist="38100" dir="2700000" algn="tl">
                    <a:srgbClr val="000000">
                      <a:alpha val="43137"/>
                    </a:srgbClr>
                  </a:outerShdw>
                </a:effectLst>
              </a:rPr>
              <a:t>L’autorità invita a</a:t>
            </a:r>
          </a:p>
          <a:p>
            <a:r>
              <a:rPr lang="it-IT" b="1" dirty="0">
                <a:solidFill>
                  <a:schemeClr val="accent5">
                    <a:lumMod val="75000"/>
                  </a:schemeClr>
                </a:solidFill>
                <a:effectLst>
                  <a:outerShdw blurRad="38100" dist="38100" dir="2700000" algn="tl">
                    <a:srgbClr val="000000">
                      <a:alpha val="43137"/>
                    </a:srgbClr>
                  </a:outerShdw>
                </a:effectLst>
              </a:rPr>
              <a:t>NON effettuare iniziative autonome che prevedano la raccolta di dati anche sulla salute di utenti e lavoratori che non siano normativamente previste o disposte dagli organi competenti.</a:t>
            </a:r>
          </a:p>
          <a:p>
            <a:pPr marL="228600" indent="-228600">
              <a:buAutoNum type="arabicParenR"/>
            </a:pPr>
            <a:endParaRPr lang="it-IT" sz="1200" b="1" dirty="0">
              <a:solidFill>
                <a:schemeClr val="accent5">
                  <a:lumMod val="75000"/>
                </a:schemeClr>
              </a:solidFill>
              <a:effectLst>
                <a:outerShdw blurRad="38100" dist="38100" dir="2700000" algn="tl">
                  <a:srgbClr val="000000">
                    <a:alpha val="43137"/>
                  </a:srgbClr>
                </a:outerShdw>
              </a:effectLst>
            </a:endParaRPr>
          </a:p>
        </p:txBody>
      </p:sp>
      <p:sp>
        <p:nvSpPr>
          <p:cNvPr id="9" name="Rettangolo 8">
            <a:extLst>
              <a:ext uri="{FF2B5EF4-FFF2-40B4-BE49-F238E27FC236}">
                <a16:creationId xmlns:a16="http://schemas.microsoft.com/office/drawing/2014/main" id="{6AF1DCE9-2770-431D-AD7F-0E0C3DF18C99}"/>
              </a:ext>
            </a:extLst>
          </p:cNvPr>
          <p:cNvSpPr/>
          <p:nvPr/>
        </p:nvSpPr>
        <p:spPr>
          <a:xfrm>
            <a:off x="590878" y="3769089"/>
            <a:ext cx="10851154" cy="1914168"/>
          </a:xfrm>
          <a:custGeom>
            <a:avLst/>
            <a:gdLst>
              <a:gd name="connsiteX0" fmla="*/ 0 w 10851154"/>
              <a:gd name="connsiteY0" fmla="*/ 0 h 1914168"/>
              <a:gd name="connsiteX1" fmla="*/ 679625 w 10851154"/>
              <a:gd name="connsiteY1" fmla="*/ 0 h 1914168"/>
              <a:gd name="connsiteX2" fmla="*/ 1467761 w 10851154"/>
              <a:gd name="connsiteY2" fmla="*/ 0 h 1914168"/>
              <a:gd name="connsiteX3" fmla="*/ 2255898 w 10851154"/>
              <a:gd name="connsiteY3" fmla="*/ 0 h 1914168"/>
              <a:gd name="connsiteX4" fmla="*/ 2609988 w 10851154"/>
              <a:gd name="connsiteY4" fmla="*/ 0 h 1914168"/>
              <a:gd name="connsiteX5" fmla="*/ 3398125 w 10851154"/>
              <a:gd name="connsiteY5" fmla="*/ 0 h 1914168"/>
              <a:gd name="connsiteX6" fmla="*/ 4186261 w 10851154"/>
              <a:gd name="connsiteY6" fmla="*/ 0 h 1914168"/>
              <a:gd name="connsiteX7" fmla="*/ 4540351 w 10851154"/>
              <a:gd name="connsiteY7" fmla="*/ 0 h 1914168"/>
              <a:gd name="connsiteX8" fmla="*/ 5219976 w 10851154"/>
              <a:gd name="connsiteY8" fmla="*/ 0 h 1914168"/>
              <a:gd name="connsiteX9" fmla="*/ 5791090 w 10851154"/>
              <a:gd name="connsiteY9" fmla="*/ 0 h 1914168"/>
              <a:gd name="connsiteX10" fmla="*/ 6145180 w 10851154"/>
              <a:gd name="connsiteY10" fmla="*/ 0 h 1914168"/>
              <a:gd name="connsiteX11" fmla="*/ 6390759 w 10851154"/>
              <a:gd name="connsiteY11" fmla="*/ 0 h 1914168"/>
              <a:gd name="connsiteX12" fmla="*/ 7178895 w 10851154"/>
              <a:gd name="connsiteY12" fmla="*/ 0 h 1914168"/>
              <a:gd name="connsiteX13" fmla="*/ 7858520 w 10851154"/>
              <a:gd name="connsiteY13" fmla="*/ 0 h 1914168"/>
              <a:gd name="connsiteX14" fmla="*/ 8321122 w 10851154"/>
              <a:gd name="connsiteY14" fmla="*/ 0 h 1914168"/>
              <a:gd name="connsiteX15" fmla="*/ 8783724 w 10851154"/>
              <a:gd name="connsiteY15" fmla="*/ 0 h 1914168"/>
              <a:gd name="connsiteX16" fmla="*/ 9246325 w 10851154"/>
              <a:gd name="connsiteY16" fmla="*/ 0 h 1914168"/>
              <a:gd name="connsiteX17" fmla="*/ 9491904 w 10851154"/>
              <a:gd name="connsiteY17" fmla="*/ 0 h 1914168"/>
              <a:gd name="connsiteX18" fmla="*/ 10171529 w 10851154"/>
              <a:gd name="connsiteY18" fmla="*/ 0 h 1914168"/>
              <a:gd name="connsiteX19" fmla="*/ 10851154 w 10851154"/>
              <a:gd name="connsiteY19" fmla="*/ 0 h 1914168"/>
              <a:gd name="connsiteX20" fmla="*/ 10851154 w 10851154"/>
              <a:gd name="connsiteY20" fmla="*/ 516825 h 1914168"/>
              <a:gd name="connsiteX21" fmla="*/ 10851154 w 10851154"/>
              <a:gd name="connsiteY21" fmla="*/ 1014509 h 1914168"/>
              <a:gd name="connsiteX22" fmla="*/ 10851154 w 10851154"/>
              <a:gd name="connsiteY22" fmla="*/ 1914168 h 1914168"/>
              <a:gd name="connsiteX23" fmla="*/ 10280041 w 10851154"/>
              <a:gd name="connsiteY23" fmla="*/ 1914168 h 1914168"/>
              <a:gd name="connsiteX24" fmla="*/ 9925950 w 10851154"/>
              <a:gd name="connsiteY24" fmla="*/ 1914168 h 1914168"/>
              <a:gd name="connsiteX25" fmla="*/ 9680372 w 10851154"/>
              <a:gd name="connsiteY25" fmla="*/ 1914168 h 1914168"/>
              <a:gd name="connsiteX26" fmla="*/ 9434793 w 10851154"/>
              <a:gd name="connsiteY26" fmla="*/ 1914168 h 1914168"/>
              <a:gd name="connsiteX27" fmla="*/ 8972191 w 10851154"/>
              <a:gd name="connsiteY27" fmla="*/ 1914168 h 1914168"/>
              <a:gd name="connsiteX28" fmla="*/ 8726612 w 10851154"/>
              <a:gd name="connsiteY28" fmla="*/ 1914168 h 1914168"/>
              <a:gd name="connsiteX29" fmla="*/ 7938476 w 10851154"/>
              <a:gd name="connsiteY29" fmla="*/ 1914168 h 1914168"/>
              <a:gd name="connsiteX30" fmla="*/ 7258851 w 10851154"/>
              <a:gd name="connsiteY30" fmla="*/ 1914168 h 1914168"/>
              <a:gd name="connsiteX31" fmla="*/ 6687738 w 10851154"/>
              <a:gd name="connsiteY31" fmla="*/ 1914168 h 1914168"/>
              <a:gd name="connsiteX32" fmla="*/ 6225136 w 10851154"/>
              <a:gd name="connsiteY32" fmla="*/ 1914168 h 1914168"/>
              <a:gd name="connsiteX33" fmla="*/ 5654022 w 10851154"/>
              <a:gd name="connsiteY33" fmla="*/ 1914168 h 1914168"/>
              <a:gd name="connsiteX34" fmla="*/ 5299932 w 10851154"/>
              <a:gd name="connsiteY34" fmla="*/ 1914168 h 1914168"/>
              <a:gd name="connsiteX35" fmla="*/ 4511796 w 10851154"/>
              <a:gd name="connsiteY35" fmla="*/ 1914168 h 1914168"/>
              <a:gd name="connsiteX36" fmla="*/ 4157705 w 10851154"/>
              <a:gd name="connsiteY36" fmla="*/ 1914168 h 1914168"/>
              <a:gd name="connsiteX37" fmla="*/ 3695103 w 10851154"/>
              <a:gd name="connsiteY37" fmla="*/ 1914168 h 1914168"/>
              <a:gd name="connsiteX38" fmla="*/ 3232502 w 10851154"/>
              <a:gd name="connsiteY38" fmla="*/ 1914168 h 1914168"/>
              <a:gd name="connsiteX39" fmla="*/ 2986923 w 10851154"/>
              <a:gd name="connsiteY39" fmla="*/ 1914168 h 1914168"/>
              <a:gd name="connsiteX40" fmla="*/ 2524321 w 10851154"/>
              <a:gd name="connsiteY40" fmla="*/ 1914168 h 1914168"/>
              <a:gd name="connsiteX41" fmla="*/ 2061719 w 10851154"/>
              <a:gd name="connsiteY41" fmla="*/ 1914168 h 1914168"/>
              <a:gd name="connsiteX42" fmla="*/ 1273583 w 10851154"/>
              <a:gd name="connsiteY42" fmla="*/ 1914168 h 1914168"/>
              <a:gd name="connsiteX43" fmla="*/ 593958 w 10851154"/>
              <a:gd name="connsiteY43" fmla="*/ 1914168 h 1914168"/>
              <a:gd name="connsiteX44" fmla="*/ 0 w 10851154"/>
              <a:gd name="connsiteY44" fmla="*/ 1914168 h 1914168"/>
              <a:gd name="connsiteX45" fmla="*/ 0 w 10851154"/>
              <a:gd name="connsiteY45" fmla="*/ 1454768 h 1914168"/>
              <a:gd name="connsiteX46" fmla="*/ 0 w 10851154"/>
              <a:gd name="connsiteY46" fmla="*/ 1014509 h 1914168"/>
              <a:gd name="connsiteX47" fmla="*/ 0 w 10851154"/>
              <a:gd name="connsiteY47" fmla="*/ 593392 h 1914168"/>
              <a:gd name="connsiteX48" fmla="*/ 0 w 10851154"/>
              <a:gd name="connsiteY48" fmla="*/ 0 h 191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851154" h="1914168" fill="none" extrusionOk="0">
                <a:moveTo>
                  <a:pt x="0" y="0"/>
                </a:moveTo>
                <a:cubicBezTo>
                  <a:pt x="174336" y="-69135"/>
                  <a:pt x="385558" y="60185"/>
                  <a:pt x="679625" y="0"/>
                </a:cubicBezTo>
                <a:cubicBezTo>
                  <a:pt x="973693" y="-60185"/>
                  <a:pt x="1247837" y="92339"/>
                  <a:pt x="1467761" y="0"/>
                </a:cubicBezTo>
                <a:cubicBezTo>
                  <a:pt x="1687685" y="-92339"/>
                  <a:pt x="1927226" y="8398"/>
                  <a:pt x="2255898" y="0"/>
                </a:cubicBezTo>
                <a:cubicBezTo>
                  <a:pt x="2584570" y="-8398"/>
                  <a:pt x="2501517" y="30490"/>
                  <a:pt x="2609988" y="0"/>
                </a:cubicBezTo>
                <a:cubicBezTo>
                  <a:pt x="2718459" y="-30490"/>
                  <a:pt x="3124620" y="73082"/>
                  <a:pt x="3398125" y="0"/>
                </a:cubicBezTo>
                <a:cubicBezTo>
                  <a:pt x="3671630" y="-73082"/>
                  <a:pt x="3963961" y="45815"/>
                  <a:pt x="4186261" y="0"/>
                </a:cubicBezTo>
                <a:cubicBezTo>
                  <a:pt x="4408561" y="-45815"/>
                  <a:pt x="4465338" y="11121"/>
                  <a:pt x="4540351" y="0"/>
                </a:cubicBezTo>
                <a:cubicBezTo>
                  <a:pt x="4615364" y="-11121"/>
                  <a:pt x="4982761" y="24555"/>
                  <a:pt x="5219976" y="0"/>
                </a:cubicBezTo>
                <a:cubicBezTo>
                  <a:pt x="5457191" y="-24555"/>
                  <a:pt x="5658577" y="56508"/>
                  <a:pt x="5791090" y="0"/>
                </a:cubicBezTo>
                <a:cubicBezTo>
                  <a:pt x="5923603" y="-56508"/>
                  <a:pt x="6053678" y="13478"/>
                  <a:pt x="6145180" y="0"/>
                </a:cubicBezTo>
                <a:cubicBezTo>
                  <a:pt x="6236682" y="-13478"/>
                  <a:pt x="6296414" y="4086"/>
                  <a:pt x="6390759" y="0"/>
                </a:cubicBezTo>
                <a:cubicBezTo>
                  <a:pt x="6485104" y="-4086"/>
                  <a:pt x="6830710" y="63854"/>
                  <a:pt x="7178895" y="0"/>
                </a:cubicBezTo>
                <a:cubicBezTo>
                  <a:pt x="7527080" y="-63854"/>
                  <a:pt x="7544696" y="17165"/>
                  <a:pt x="7858520" y="0"/>
                </a:cubicBezTo>
                <a:cubicBezTo>
                  <a:pt x="8172344" y="-17165"/>
                  <a:pt x="8192361" y="38119"/>
                  <a:pt x="8321122" y="0"/>
                </a:cubicBezTo>
                <a:cubicBezTo>
                  <a:pt x="8449883" y="-38119"/>
                  <a:pt x="8621973" y="16210"/>
                  <a:pt x="8783724" y="0"/>
                </a:cubicBezTo>
                <a:cubicBezTo>
                  <a:pt x="8945475" y="-16210"/>
                  <a:pt x="9129262" y="21288"/>
                  <a:pt x="9246325" y="0"/>
                </a:cubicBezTo>
                <a:cubicBezTo>
                  <a:pt x="9363388" y="-21288"/>
                  <a:pt x="9405729" y="15780"/>
                  <a:pt x="9491904" y="0"/>
                </a:cubicBezTo>
                <a:cubicBezTo>
                  <a:pt x="9578079" y="-15780"/>
                  <a:pt x="9869565" y="45232"/>
                  <a:pt x="10171529" y="0"/>
                </a:cubicBezTo>
                <a:cubicBezTo>
                  <a:pt x="10473493" y="-45232"/>
                  <a:pt x="10547882" y="28392"/>
                  <a:pt x="10851154" y="0"/>
                </a:cubicBezTo>
                <a:cubicBezTo>
                  <a:pt x="10876282" y="105880"/>
                  <a:pt x="10799589" y="358007"/>
                  <a:pt x="10851154" y="516825"/>
                </a:cubicBezTo>
                <a:cubicBezTo>
                  <a:pt x="10902719" y="675643"/>
                  <a:pt x="10817881" y="878556"/>
                  <a:pt x="10851154" y="1014509"/>
                </a:cubicBezTo>
                <a:cubicBezTo>
                  <a:pt x="10884427" y="1150462"/>
                  <a:pt x="10806365" y="1612556"/>
                  <a:pt x="10851154" y="1914168"/>
                </a:cubicBezTo>
                <a:cubicBezTo>
                  <a:pt x="10657966" y="1977146"/>
                  <a:pt x="10486381" y="1856286"/>
                  <a:pt x="10280041" y="1914168"/>
                </a:cubicBezTo>
                <a:cubicBezTo>
                  <a:pt x="10073701" y="1972050"/>
                  <a:pt x="10017212" y="1902929"/>
                  <a:pt x="9925950" y="1914168"/>
                </a:cubicBezTo>
                <a:cubicBezTo>
                  <a:pt x="9834688" y="1925407"/>
                  <a:pt x="9781984" y="1894677"/>
                  <a:pt x="9680372" y="1914168"/>
                </a:cubicBezTo>
                <a:cubicBezTo>
                  <a:pt x="9578760" y="1933659"/>
                  <a:pt x="9503087" y="1912166"/>
                  <a:pt x="9434793" y="1914168"/>
                </a:cubicBezTo>
                <a:cubicBezTo>
                  <a:pt x="9366499" y="1916170"/>
                  <a:pt x="9123996" y="1887780"/>
                  <a:pt x="8972191" y="1914168"/>
                </a:cubicBezTo>
                <a:cubicBezTo>
                  <a:pt x="8820386" y="1940556"/>
                  <a:pt x="8786835" y="1902777"/>
                  <a:pt x="8726612" y="1914168"/>
                </a:cubicBezTo>
                <a:cubicBezTo>
                  <a:pt x="8666389" y="1925559"/>
                  <a:pt x="8144330" y="1889357"/>
                  <a:pt x="7938476" y="1914168"/>
                </a:cubicBezTo>
                <a:cubicBezTo>
                  <a:pt x="7732622" y="1938979"/>
                  <a:pt x="7410150" y="1905976"/>
                  <a:pt x="7258851" y="1914168"/>
                </a:cubicBezTo>
                <a:cubicBezTo>
                  <a:pt x="7107552" y="1922360"/>
                  <a:pt x="6829532" y="1884339"/>
                  <a:pt x="6687738" y="1914168"/>
                </a:cubicBezTo>
                <a:cubicBezTo>
                  <a:pt x="6545944" y="1943997"/>
                  <a:pt x="6454622" y="1878135"/>
                  <a:pt x="6225136" y="1914168"/>
                </a:cubicBezTo>
                <a:cubicBezTo>
                  <a:pt x="5995650" y="1950201"/>
                  <a:pt x="5795019" y="1903115"/>
                  <a:pt x="5654022" y="1914168"/>
                </a:cubicBezTo>
                <a:cubicBezTo>
                  <a:pt x="5513025" y="1925221"/>
                  <a:pt x="5402944" y="1893244"/>
                  <a:pt x="5299932" y="1914168"/>
                </a:cubicBezTo>
                <a:cubicBezTo>
                  <a:pt x="5196920" y="1935092"/>
                  <a:pt x="4878968" y="1871736"/>
                  <a:pt x="4511796" y="1914168"/>
                </a:cubicBezTo>
                <a:cubicBezTo>
                  <a:pt x="4144624" y="1956600"/>
                  <a:pt x="4307172" y="1882932"/>
                  <a:pt x="4157705" y="1914168"/>
                </a:cubicBezTo>
                <a:cubicBezTo>
                  <a:pt x="4008238" y="1945404"/>
                  <a:pt x="3917869" y="1904092"/>
                  <a:pt x="3695103" y="1914168"/>
                </a:cubicBezTo>
                <a:cubicBezTo>
                  <a:pt x="3472337" y="1924244"/>
                  <a:pt x="3377166" y="1910027"/>
                  <a:pt x="3232502" y="1914168"/>
                </a:cubicBezTo>
                <a:cubicBezTo>
                  <a:pt x="3087838" y="1918309"/>
                  <a:pt x="3089453" y="1898475"/>
                  <a:pt x="2986923" y="1914168"/>
                </a:cubicBezTo>
                <a:cubicBezTo>
                  <a:pt x="2884393" y="1929861"/>
                  <a:pt x="2663243" y="1911556"/>
                  <a:pt x="2524321" y="1914168"/>
                </a:cubicBezTo>
                <a:cubicBezTo>
                  <a:pt x="2385399" y="1916780"/>
                  <a:pt x="2278677" y="1906395"/>
                  <a:pt x="2061719" y="1914168"/>
                </a:cubicBezTo>
                <a:cubicBezTo>
                  <a:pt x="1844761" y="1921941"/>
                  <a:pt x="1548638" y="1828941"/>
                  <a:pt x="1273583" y="1914168"/>
                </a:cubicBezTo>
                <a:cubicBezTo>
                  <a:pt x="998528" y="1999395"/>
                  <a:pt x="861724" y="1847006"/>
                  <a:pt x="593958" y="1914168"/>
                </a:cubicBezTo>
                <a:cubicBezTo>
                  <a:pt x="326192" y="1981330"/>
                  <a:pt x="218892" y="1851736"/>
                  <a:pt x="0" y="1914168"/>
                </a:cubicBezTo>
                <a:cubicBezTo>
                  <a:pt x="-42980" y="1723614"/>
                  <a:pt x="45594" y="1671703"/>
                  <a:pt x="0" y="1454768"/>
                </a:cubicBezTo>
                <a:cubicBezTo>
                  <a:pt x="-45594" y="1237833"/>
                  <a:pt x="5515" y="1185522"/>
                  <a:pt x="0" y="1014509"/>
                </a:cubicBezTo>
                <a:cubicBezTo>
                  <a:pt x="-5515" y="843496"/>
                  <a:pt x="12475" y="772906"/>
                  <a:pt x="0" y="593392"/>
                </a:cubicBezTo>
                <a:cubicBezTo>
                  <a:pt x="-12475" y="413878"/>
                  <a:pt x="4409" y="181357"/>
                  <a:pt x="0" y="0"/>
                </a:cubicBezTo>
                <a:close/>
              </a:path>
              <a:path w="10851154" h="1914168" stroke="0" extrusionOk="0">
                <a:moveTo>
                  <a:pt x="0" y="0"/>
                </a:moveTo>
                <a:cubicBezTo>
                  <a:pt x="164050" y="-32177"/>
                  <a:pt x="303466" y="11378"/>
                  <a:pt x="571113" y="0"/>
                </a:cubicBezTo>
                <a:cubicBezTo>
                  <a:pt x="838760" y="-11378"/>
                  <a:pt x="918302" y="17503"/>
                  <a:pt x="1033715" y="0"/>
                </a:cubicBezTo>
                <a:cubicBezTo>
                  <a:pt x="1149128" y="-17503"/>
                  <a:pt x="1164970" y="18164"/>
                  <a:pt x="1279294" y="0"/>
                </a:cubicBezTo>
                <a:cubicBezTo>
                  <a:pt x="1393618" y="-18164"/>
                  <a:pt x="1474143" y="14602"/>
                  <a:pt x="1524873" y="0"/>
                </a:cubicBezTo>
                <a:cubicBezTo>
                  <a:pt x="1575603" y="-14602"/>
                  <a:pt x="2039704" y="5199"/>
                  <a:pt x="2204498" y="0"/>
                </a:cubicBezTo>
                <a:cubicBezTo>
                  <a:pt x="2369293" y="-5199"/>
                  <a:pt x="2661524" y="1772"/>
                  <a:pt x="2884123" y="0"/>
                </a:cubicBezTo>
                <a:cubicBezTo>
                  <a:pt x="3106723" y="-1772"/>
                  <a:pt x="3195952" y="54781"/>
                  <a:pt x="3346724" y="0"/>
                </a:cubicBezTo>
                <a:cubicBezTo>
                  <a:pt x="3497496" y="-54781"/>
                  <a:pt x="3698016" y="18386"/>
                  <a:pt x="3917838" y="0"/>
                </a:cubicBezTo>
                <a:cubicBezTo>
                  <a:pt x="4137660" y="-18386"/>
                  <a:pt x="4048325" y="23891"/>
                  <a:pt x="4163416" y="0"/>
                </a:cubicBezTo>
                <a:cubicBezTo>
                  <a:pt x="4278507" y="-23891"/>
                  <a:pt x="4321842" y="15359"/>
                  <a:pt x="4408995" y="0"/>
                </a:cubicBezTo>
                <a:cubicBezTo>
                  <a:pt x="4496148" y="-15359"/>
                  <a:pt x="4673231" y="6017"/>
                  <a:pt x="4763085" y="0"/>
                </a:cubicBezTo>
                <a:cubicBezTo>
                  <a:pt x="4852939" y="-6017"/>
                  <a:pt x="5113566" y="26541"/>
                  <a:pt x="5334199" y="0"/>
                </a:cubicBezTo>
                <a:cubicBezTo>
                  <a:pt x="5554832" y="-26541"/>
                  <a:pt x="5737433" y="69601"/>
                  <a:pt x="6013824" y="0"/>
                </a:cubicBezTo>
                <a:cubicBezTo>
                  <a:pt x="6290215" y="-69601"/>
                  <a:pt x="6504752" y="72262"/>
                  <a:pt x="6801960" y="0"/>
                </a:cubicBezTo>
                <a:cubicBezTo>
                  <a:pt x="7099168" y="-72262"/>
                  <a:pt x="7044031" y="24194"/>
                  <a:pt x="7264562" y="0"/>
                </a:cubicBezTo>
                <a:cubicBezTo>
                  <a:pt x="7485093" y="-24194"/>
                  <a:pt x="7424710" y="25195"/>
                  <a:pt x="7510141" y="0"/>
                </a:cubicBezTo>
                <a:cubicBezTo>
                  <a:pt x="7595572" y="-25195"/>
                  <a:pt x="7880263" y="28987"/>
                  <a:pt x="8189766" y="0"/>
                </a:cubicBezTo>
                <a:cubicBezTo>
                  <a:pt x="8499270" y="-28987"/>
                  <a:pt x="8674739" y="72130"/>
                  <a:pt x="8869391" y="0"/>
                </a:cubicBezTo>
                <a:cubicBezTo>
                  <a:pt x="9064044" y="-72130"/>
                  <a:pt x="9140936" y="34380"/>
                  <a:pt x="9331992" y="0"/>
                </a:cubicBezTo>
                <a:cubicBezTo>
                  <a:pt x="9523048" y="-34380"/>
                  <a:pt x="9775413" y="307"/>
                  <a:pt x="10011617" y="0"/>
                </a:cubicBezTo>
                <a:cubicBezTo>
                  <a:pt x="10247822" y="-307"/>
                  <a:pt x="10515890" y="51463"/>
                  <a:pt x="10851154" y="0"/>
                </a:cubicBezTo>
                <a:cubicBezTo>
                  <a:pt x="10851942" y="177888"/>
                  <a:pt x="10825125" y="326585"/>
                  <a:pt x="10851154" y="497684"/>
                </a:cubicBezTo>
                <a:cubicBezTo>
                  <a:pt x="10877183" y="668783"/>
                  <a:pt x="10818757" y="806773"/>
                  <a:pt x="10851154" y="1014509"/>
                </a:cubicBezTo>
                <a:cubicBezTo>
                  <a:pt x="10883551" y="1222245"/>
                  <a:pt x="10780831" y="1583423"/>
                  <a:pt x="10851154" y="1914168"/>
                </a:cubicBezTo>
                <a:cubicBezTo>
                  <a:pt x="10552126" y="1958055"/>
                  <a:pt x="10310661" y="1883152"/>
                  <a:pt x="10171529" y="1914168"/>
                </a:cubicBezTo>
                <a:cubicBezTo>
                  <a:pt x="10032398" y="1945184"/>
                  <a:pt x="9995813" y="1885290"/>
                  <a:pt x="9925950" y="1914168"/>
                </a:cubicBezTo>
                <a:cubicBezTo>
                  <a:pt x="9856087" y="1943046"/>
                  <a:pt x="9646358" y="1893395"/>
                  <a:pt x="9571860" y="1914168"/>
                </a:cubicBezTo>
                <a:cubicBezTo>
                  <a:pt x="9497362" y="1934941"/>
                  <a:pt x="9325563" y="1900186"/>
                  <a:pt x="9217770" y="1914168"/>
                </a:cubicBezTo>
                <a:cubicBezTo>
                  <a:pt x="9109977" y="1928150"/>
                  <a:pt x="8948130" y="1896677"/>
                  <a:pt x="8863679" y="1914168"/>
                </a:cubicBezTo>
                <a:cubicBezTo>
                  <a:pt x="8779228" y="1931659"/>
                  <a:pt x="8530004" y="1871471"/>
                  <a:pt x="8292566" y="1914168"/>
                </a:cubicBezTo>
                <a:cubicBezTo>
                  <a:pt x="8055128" y="1956865"/>
                  <a:pt x="7887508" y="1863171"/>
                  <a:pt x="7612941" y="1914168"/>
                </a:cubicBezTo>
                <a:cubicBezTo>
                  <a:pt x="7338375" y="1965165"/>
                  <a:pt x="7375287" y="1900757"/>
                  <a:pt x="7150339" y="1914168"/>
                </a:cubicBezTo>
                <a:cubicBezTo>
                  <a:pt x="6925391" y="1927579"/>
                  <a:pt x="6792931" y="1886523"/>
                  <a:pt x="6687738" y="1914168"/>
                </a:cubicBezTo>
                <a:cubicBezTo>
                  <a:pt x="6582545" y="1941813"/>
                  <a:pt x="6282392" y="1897853"/>
                  <a:pt x="6116624" y="1914168"/>
                </a:cubicBezTo>
                <a:cubicBezTo>
                  <a:pt x="5950856" y="1930483"/>
                  <a:pt x="5574628" y="1907444"/>
                  <a:pt x="5328488" y="1914168"/>
                </a:cubicBezTo>
                <a:cubicBezTo>
                  <a:pt x="5082348" y="1920892"/>
                  <a:pt x="4973247" y="1886772"/>
                  <a:pt x="4757374" y="1914168"/>
                </a:cubicBezTo>
                <a:cubicBezTo>
                  <a:pt x="4541501" y="1941564"/>
                  <a:pt x="4413879" y="1877384"/>
                  <a:pt x="4294773" y="1914168"/>
                </a:cubicBezTo>
                <a:cubicBezTo>
                  <a:pt x="4175667" y="1950952"/>
                  <a:pt x="3864972" y="1910680"/>
                  <a:pt x="3723659" y="1914168"/>
                </a:cubicBezTo>
                <a:cubicBezTo>
                  <a:pt x="3582346" y="1917656"/>
                  <a:pt x="3332784" y="1853959"/>
                  <a:pt x="3152546" y="1914168"/>
                </a:cubicBezTo>
                <a:cubicBezTo>
                  <a:pt x="2972308" y="1974377"/>
                  <a:pt x="2952504" y="1899705"/>
                  <a:pt x="2798456" y="1914168"/>
                </a:cubicBezTo>
                <a:cubicBezTo>
                  <a:pt x="2644408" y="1928631"/>
                  <a:pt x="2624360" y="1891640"/>
                  <a:pt x="2552877" y="1914168"/>
                </a:cubicBezTo>
                <a:cubicBezTo>
                  <a:pt x="2481394" y="1936696"/>
                  <a:pt x="2049054" y="1913847"/>
                  <a:pt x="1764740" y="1914168"/>
                </a:cubicBezTo>
                <a:cubicBezTo>
                  <a:pt x="1480426" y="1914489"/>
                  <a:pt x="1393538" y="1905800"/>
                  <a:pt x="1193627" y="1914168"/>
                </a:cubicBezTo>
                <a:cubicBezTo>
                  <a:pt x="993716" y="1922536"/>
                  <a:pt x="888296" y="1902293"/>
                  <a:pt x="731025" y="1914168"/>
                </a:cubicBezTo>
                <a:cubicBezTo>
                  <a:pt x="573754" y="1926043"/>
                  <a:pt x="277970" y="1845572"/>
                  <a:pt x="0" y="1914168"/>
                </a:cubicBezTo>
                <a:cubicBezTo>
                  <a:pt x="-24711" y="1681452"/>
                  <a:pt x="13831" y="1661892"/>
                  <a:pt x="0" y="1416484"/>
                </a:cubicBezTo>
                <a:cubicBezTo>
                  <a:pt x="-13831" y="1171076"/>
                  <a:pt x="44304" y="1109830"/>
                  <a:pt x="0" y="957084"/>
                </a:cubicBezTo>
                <a:cubicBezTo>
                  <a:pt x="-44304" y="804338"/>
                  <a:pt x="25754" y="649606"/>
                  <a:pt x="0" y="478542"/>
                </a:cubicBezTo>
                <a:cubicBezTo>
                  <a:pt x="-25754" y="307478"/>
                  <a:pt x="18047" y="183134"/>
                  <a:pt x="0" y="0"/>
                </a:cubicBezTo>
                <a:close/>
              </a:path>
            </a:pathLst>
          </a:custGeom>
          <a:solidFill>
            <a:schemeClr val="bg1"/>
          </a:solidFill>
          <a:ln w="57150">
            <a:solidFill>
              <a:srgbClr val="3366CC"/>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solidFill>
                  <a:schemeClr val="accent5">
                    <a:lumMod val="75000"/>
                  </a:schemeClr>
                </a:solidFill>
                <a:effectLst>
                  <a:outerShdw blurRad="38100" dist="38100" dir="2700000" algn="tl">
                    <a:srgbClr val="000000">
                      <a:alpha val="43137"/>
                    </a:srgbClr>
                  </a:outerShdw>
                </a:effectLst>
              </a:rPr>
              <a:t>L’Autorità coglie l’occasione per enunciare le seguenti raccomandazioni.</a:t>
            </a:r>
          </a:p>
          <a:p>
            <a:pPr marL="228600" indent="-228600">
              <a:buFont typeface="+mj-lt"/>
              <a:buAutoNum type="arabicPeriod"/>
            </a:pPr>
            <a:r>
              <a:rPr lang="it-IT" sz="1400" b="1" dirty="0">
                <a:solidFill>
                  <a:schemeClr val="accent5">
                    <a:lumMod val="75000"/>
                  </a:schemeClr>
                </a:solidFill>
                <a:effectLst>
                  <a:outerShdw blurRad="38100" dist="38100" dir="2700000" algn="tl">
                    <a:srgbClr val="000000">
                      <a:alpha val="43137"/>
                    </a:srgbClr>
                  </a:outerShdw>
                </a:effectLst>
              </a:rPr>
              <a:t>I datori di lavoro</a:t>
            </a:r>
            <a:r>
              <a:rPr lang="it-IT" sz="1400" b="1" u="sng" dirty="0">
                <a:solidFill>
                  <a:schemeClr val="accent5">
                    <a:lumMod val="75000"/>
                  </a:schemeClr>
                </a:solidFill>
                <a:effectLst>
                  <a:outerShdw blurRad="38100" dist="38100" dir="2700000" algn="tl">
                    <a:srgbClr val="000000">
                      <a:alpha val="43137"/>
                    </a:srgbClr>
                  </a:outerShdw>
                </a:effectLst>
              </a:rPr>
              <a:t>: </a:t>
            </a:r>
            <a:r>
              <a:rPr lang="it-IT" sz="1400" b="1" i="1" u="sng" dirty="0">
                <a:solidFill>
                  <a:schemeClr val="accent5">
                    <a:lumMod val="75000"/>
                  </a:schemeClr>
                </a:solidFill>
                <a:effectLst>
                  <a:outerShdw blurRad="38100" dist="38100" dir="2700000" algn="tl">
                    <a:srgbClr val="000000">
                      <a:alpha val="43137"/>
                    </a:srgbClr>
                  </a:outerShdw>
                </a:effectLst>
              </a:rPr>
              <a:t>devono astenersi dal raccogliere, a priori e in modo sistematico e generalizzato, anche attraverso specifiche richieste al singolo lavoratore o indagini non consentite</a:t>
            </a:r>
            <a:r>
              <a:rPr lang="it-IT" sz="1400" b="1" dirty="0">
                <a:solidFill>
                  <a:schemeClr val="accent5">
                    <a:lumMod val="75000"/>
                  </a:schemeClr>
                </a:solidFill>
                <a:effectLst>
                  <a:outerShdw blurRad="38100" dist="38100" dir="2700000" algn="tl">
                    <a:srgbClr val="000000">
                      <a:alpha val="43137"/>
                    </a:srgbClr>
                  </a:outerShdw>
                </a:effectLst>
              </a:rPr>
              <a:t>, informazioni sulla presenza di eventuali sintomi influenzali del lavoratore e dei suoi contatti più stretti o comunque rientranti nella sfera extra lavorativa.</a:t>
            </a:r>
          </a:p>
          <a:p>
            <a:pPr marL="228600" indent="-228600">
              <a:buFont typeface="+mj-lt"/>
              <a:buAutoNum type="arabicPeriod"/>
            </a:pPr>
            <a:endParaRPr lang="it-IT" sz="1400" b="1" dirty="0">
              <a:solidFill>
                <a:schemeClr val="accent5">
                  <a:lumMod val="75000"/>
                </a:schemeClr>
              </a:solidFill>
              <a:effectLst>
                <a:outerShdw blurRad="38100" dist="38100" dir="2700000" algn="tl">
                  <a:srgbClr val="000000">
                    <a:alpha val="43137"/>
                  </a:srgbClr>
                </a:outerShdw>
              </a:effectLst>
            </a:endParaRPr>
          </a:p>
          <a:p>
            <a:pPr marL="228600" indent="-228600">
              <a:buFont typeface="+mj-lt"/>
              <a:buAutoNum type="arabicPeriod"/>
            </a:pPr>
            <a:r>
              <a:rPr lang="it-IT" sz="1400" b="1" dirty="0">
                <a:solidFill>
                  <a:schemeClr val="accent5">
                    <a:lumMod val="75000"/>
                  </a:schemeClr>
                </a:solidFill>
                <a:effectLst>
                  <a:outerShdw blurRad="38100" dist="38100" dir="2700000" algn="tl">
                    <a:srgbClr val="000000">
                      <a:alpha val="43137"/>
                    </a:srgbClr>
                  </a:outerShdw>
                </a:effectLst>
              </a:rPr>
              <a:t>I lavoratori a contatto con il pubblico (sportello e URP): anche tramite il datore di lavoro, devono comunicare l’eventuale contatto con un caso sospetto da Coronavirus ai servizi sanitari competenti e ad attenersi alle indicazioni di prevenzione fornite dagli operatori sanitari interpellati.</a:t>
            </a:r>
          </a:p>
          <a:p>
            <a:pPr marL="228600" indent="-228600">
              <a:buAutoNum type="arabicParenR"/>
            </a:pPr>
            <a:endParaRPr lang="it-IT" sz="1200" b="1" dirty="0">
              <a:solidFill>
                <a:schemeClr val="accent5">
                  <a:lumMod val="75000"/>
                </a:schemeClr>
              </a:solidFill>
              <a:effectLst>
                <a:outerShdw blurRad="38100" dist="38100" dir="2700000" algn="tl">
                  <a:srgbClr val="000000">
                    <a:alpha val="43137"/>
                  </a:srgbClr>
                </a:outerShdw>
              </a:effectLst>
            </a:endParaRPr>
          </a:p>
        </p:txBody>
      </p:sp>
      <p:pic>
        <p:nvPicPr>
          <p:cNvPr id="11" name="Immagine 10">
            <a:extLst>
              <a:ext uri="{FF2B5EF4-FFF2-40B4-BE49-F238E27FC236}">
                <a16:creationId xmlns:a16="http://schemas.microsoft.com/office/drawing/2014/main" id="{CF5CB78A-0AA1-49C5-B915-FDB741D1034E}"/>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2" name="Immagine 11">
            <a:extLst>
              <a:ext uri="{FF2B5EF4-FFF2-40B4-BE49-F238E27FC236}">
                <a16:creationId xmlns:a16="http://schemas.microsoft.com/office/drawing/2014/main" id="{BE8D9F1F-99C7-43DB-9AF0-7DA551B3E308}"/>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4" name="Immagine 13">
            <a:extLst>
              <a:ext uri="{FF2B5EF4-FFF2-40B4-BE49-F238E27FC236}">
                <a16:creationId xmlns:a16="http://schemas.microsoft.com/office/drawing/2014/main" id="{AF6DEDBD-7F2D-4290-992E-403A65B7065F}"/>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4192207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a:bodyPr>
          <a:lstStyle/>
          <a:p>
            <a:r>
              <a:rPr lang="it-IT" dirty="0"/>
              <a:t>Raccomandazioni garante privacy</a:t>
            </a:r>
            <a:br>
              <a:rPr lang="it-IT" dirty="0"/>
            </a:br>
            <a:r>
              <a:rPr lang="it-IT" sz="2400" i="1" dirty="0"/>
              <a:t>raccomandazione del 2 marzo 2020</a:t>
            </a:r>
            <a:endParaRPr lang="it-IT" sz="2400" b="1" i="1" cap="none" dirty="0">
              <a:solidFill>
                <a:srgbClr val="FFC000"/>
              </a:solidFill>
              <a:effectLst>
                <a:outerShdw blurRad="38100" dist="38100" dir="2700000" algn="tl">
                  <a:srgbClr val="000000">
                    <a:alpha val="43137"/>
                  </a:srgbClr>
                </a:outerShdw>
              </a:effectLst>
            </a:endParaRP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Accorgimenti Dati Personali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13" name="Rettangolo 12">
            <a:extLst>
              <a:ext uri="{FF2B5EF4-FFF2-40B4-BE49-F238E27FC236}">
                <a16:creationId xmlns:a16="http://schemas.microsoft.com/office/drawing/2014/main" id="{353D9E3B-0659-4DE8-8C64-3C9986C7067B}"/>
              </a:ext>
            </a:extLst>
          </p:cNvPr>
          <p:cNvSpPr/>
          <p:nvPr/>
        </p:nvSpPr>
        <p:spPr>
          <a:xfrm>
            <a:off x="1077392" y="2529087"/>
            <a:ext cx="10232292" cy="2885124"/>
          </a:xfrm>
          <a:custGeom>
            <a:avLst/>
            <a:gdLst>
              <a:gd name="connsiteX0" fmla="*/ 0 w 10232292"/>
              <a:gd name="connsiteY0" fmla="*/ 0 h 2885124"/>
              <a:gd name="connsiteX1" fmla="*/ 670784 w 10232292"/>
              <a:gd name="connsiteY1" fmla="*/ 0 h 2885124"/>
              <a:gd name="connsiteX2" fmla="*/ 1443890 w 10232292"/>
              <a:gd name="connsiteY2" fmla="*/ 0 h 2885124"/>
              <a:gd name="connsiteX3" fmla="*/ 2216997 w 10232292"/>
              <a:gd name="connsiteY3" fmla="*/ 0 h 2885124"/>
              <a:gd name="connsiteX4" fmla="*/ 2580811 w 10232292"/>
              <a:gd name="connsiteY4" fmla="*/ 0 h 2885124"/>
              <a:gd name="connsiteX5" fmla="*/ 3353918 w 10232292"/>
              <a:gd name="connsiteY5" fmla="*/ 0 h 2885124"/>
              <a:gd name="connsiteX6" fmla="*/ 4127024 w 10232292"/>
              <a:gd name="connsiteY6" fmla="*/ 0 h 2885124"/>
              <a:gd name="connsiteX7" fmla="*/ 4490839 w 10232292"/>
              <a:gd name="connsiteY7" fmla="*/ 0 h 2885124"/>
              <a:gd name="connsiteX8" fmla="*/ 5161623 w 10232292"/>
              <a:gd name="connsiteY8" fmla="*/ 0 h 2885124"/>
              <a:gd name="connsiteX9" fmla="*/ 5730084 w 10232292"/>
              <a:gd name="connsiteY9" fmla="*/ 0 h 2885124"/>
              <a:gd name="connsiteX10" fmla="*/ 6093898 w 10232292"/>
              <a:gd name="connsiteY10" fmla="*/ 0 h 2885124"/>
              <a:gd name="connsiteX11" fmla="*/ 6355390 w 10232292"/>
              <a:gd name="connsiteY11" fmla="*/ 0 h 2885124"/>
              <a:gd name="connsiteX12" fmla="*/ 7128497 w 10232292"/>
              <a:gd name="connsiteY12" fmla="*/ 0 h 2885124"/>
              <a:gd name="connsiteX13" fmla="*/ 7799280 w 10232292"/>
              <a:gd name="connsiteY13" fmla="*/ 0 h 2885124"/>
              <a:gd name="connsiteX14" fmla="*/ 8265418 w 10232292"/>
              <a:gd name="connsiteY14" fmla="*/ 0 h 2885124"/>
              <a:gd name="connsiteX15" fmla="*/ 8731556 w 10232292"/>
              <a:gd name="connsiteY15" fmla="*/ 0 h 2885124"/>
              <a:gd name="connsiteX16" fmla="*/ 9197694 w 10232292"/>
              <a:gd name="connsiteY16" fmla="*/ 0 h 2885124"/>
              <a:gd name="connsiteX17" fmla="*/ 9459185 w 10232292"/>
              <a:gd name="connsiteY17" fmla="*/ 0 h 2885124"/>
              <a:gd name="connsiteX18" fmla="*/ 10232292 w 10232292"/>
              <a:gd name="connsiteY18" fmla="*/ 0 h 2885124"/>
              <a:gd name="connsiteX19" fmla="*/ 10232292 w 10232292"/>
              <a:gd name="connsiteY19" fmla="*/ 577025 h 2885124"/>
              <a:gd name="connsiteX20" fmla="*/ 10232292 w 10232292"/>
              <a:gd name="connsiteY20" fmla="*/ 1154050 h 2885124"/>
              <a:gd name="connsiteX21" fmla="*/ 10232292 w 10232292"/>
              <a:gd name="connsiteY21" fmla="*/ 1759926 h 2885124"/>
              <a:gd name="connsiteX22" fmla="*/ 10232292 w 10232292"/>
              <a:gd name="connsiteY22" fmla="*/ 2885124 h 2885124"/>
              <a:gd name="connsiteX23" fmla="*/ 9663831 w 10232292"/>
              <a:gd name="connsiteY23" fmla="*/ 2885124 h 2885124"/>
              <a:gd name="connsiteX24" fmla="*/ 9300017 w 10232292"/>
              <a:gd name="connsiteY24" fmla="*/ 2885124 h 2885124"/>
              <a:gd name="connsiteX25" fmla="*/ 9038525 w 10232292"/>
              <a:gd name="connsiteY25" fmla="*/ 2885124 h 2885124"/>
              <a:gd name="connsiteX26" fmla="*/ 8777033 w 10232292"/>
              <a:gd name="connsiteY26" fmla="*/ 2885124 h 2885124"/>
              <a:gd name="connsiteX27" fmla="*/ 8310895 w 10232292"/>
              <a:gd name="connsiteY27" fmla="*/ 2885124 h 2885124"/>
              <a:gd name="connsiteX28" fmla="*/ 8049403 w 10232292"/>
              <a:gd name="connsiteY28" fmla="*/ 2885124 h 2885124"/>
              <a:gd name="connsiteX29" fmla="*/ 7276297 w 10232292"/>
              <a:gd name="connsiteY29" fmla="*/ 2885124 h 2885124"/>
              <a:gd name="connsiteX30" fmla="*/ 6605513 w 10232292"/>
              <a:gd name="connsiteY30" fmla="*/ 2885124 h 2885124"/>
              <a:gd name="connsiteX31" fmla="*/ 6037052 w 10232292"/>
              <a:gd name="connsiteY31" fmla="*/ 2885124 h 2885124"/>
              <a:gd name="connsiteX32" fmla="*/ 5570915 w 10232292"/>
              <a:gd name="connsiteY32" fmla="*/ 2885124 h 2885124"/>
              <a:gd name="connsiteX33" fmla="*/ 5002454 w 10232292"/>
              <a:gd name="connsiteY33" fmla="*/ 2885124 h 2885124"/>
              <a:gd name="connsiteX34" fmla="*/ 4638639 w 10232292"/>
              <a:gd name="connsiteY34" fmla="*/ 2885124 h 2885124"/>
              <a:gd name="connsiteX35" fmla="*/ 3865533 w 10232292"/>
              <a:gd name="connsiteY35" fmla="*/ 2885124 h 2885124"/>
              <a:gd name="connsiteX36" fmla="*/ 3501718 w 10232292"/>
              <a:gd name="connsiteY36" fmla="*/ 2885124 h 2885124"/>
              <a:gd name="connsiteX37" fmla="*/ 3035580 w 10232292"/>
              <a:gd name="connsiteY37" fmla="*/ 2885124 h 2885124"/>
              <a:gd name="connsiteX38" fmla="*/ 2569442 w 10232292"/>
              <a:gd name="connsiteY38" fmla="*/ 2885124 h 2885124"/>
              <a:gd name="connsiteX39" fmla="*/ 2307950 w 10232292"/>
              <a:gd name="connsiteY39" fmla="*/ 2885124 h 2885124"/>
              <a:gd name="connsiteX40" fmla="*/ 1841813 w 10232292"/>
              <a:gd name="connsiteY40" fmla="*/ 2885124 h 2885124"/>
              <a:gd name="connsiteX41" fmla="*/ 1375675 w 10232292"/>
              <a:gd name="connsiteY41" fmla="*/ 2885124 h 2885124"/>
              <a:gd name="connsiteX42" fmla="*/ 602568 w 10232292"/>
              <a:gd name="connsiteY42" fmla="*/ 2885124 h 2885124"/>
              <a:gd name="connsiteX43" fmla="*/ 0 w 10232292"/>
              <a:gd name="connsiteY43" fmla="*/ 2885124 h 2885124"/>
              <a:gd name="connsiteX44" fmla="*/ 0 w 10232292"/>
              <a:gd name="connsiteY44" fmla="*/ 2308099 h 2885124"/>
              <a:gd name="connsiteX45" fmla="*/ 0 w 10232292"/>
              <a:gd name="connsiteY45" fmla="*/ 1702223 h 2885124"/>
              <a:gd name="connsiteX46" fmla="*/ 0 w 10232292"/>
              <a:gd name="connsiteY46" fmla="*/ 1182901 h 2885124"/>
              <a:gd name="connsiteX47" fmla="*/ 0 w 10232292"/>
              <a:gd name="connsiteY47" fmla="*/ 692430 h 2885124"/>
              <a:gd name="connsiteX48" fmla="*/ 0 w 10232292"/>
              <a:gd name="connsiteY48" fmla="*/ 0 h 28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232292" h="2885124" fill="none" extrusionOk="0">
                <a:moveTo>
                  <a:pt x="0" y="0"/>
                </a:moveTo>
                <a:cubicBezTo>
                  <a:pt x="227589" y="-12908"/>
                  <a:pt x="400099" y="24685"/>
                  <a:pt x="670784" y="0"/>
                </a:cubicBezTo>
                <a:cubicBezTo>
                  <a:pt x="941469" y="-24685"/>
                  <a:pt x="1162363" y="70458"/>
                  <a:pt x="1443890" y="0"/>
                </a:cubicBezTo>
                <a:cubicBezTo>
                  <a:pt x="1725417" y="-70458"/>
                  <a:pt x="1949566" y="490"/>
                  <a:pt x="2216997" y="0"/>
                </a:cubicBezTo>
                <a:cubicBezTo>
                  <a:pt x="2484428" y="-490"/>
                  <a:pt x="2473068" y="15238"/>
                  <a:pt x="2580811" y="0"/>
                </a:cubicBezTo>
                <a:cubicBezTo>
                  <a:pt x="2688554" y="-15238"/>
                  <a:pt x="3036174" y="69930"/>
                  <a:pt x="3353918" y="0"/>
                </a:cubicBezTo>
                <a:cubicBezTo>
                  <a:pt x="3671662" y="-69930"/>
                  <a:pt x="3921226" y="63481"/>
                  <a:pt x="4127024" y="0"/>
                </a:cubicBezTo>
                <a:cubicBezTo>
                  <a:pt x="4332822" y="-63481"/>
                  <a:pt x="4365209" y="4321"/>
                  <a:pt x="4490839" y="0"/>
                </a:cubicBezTo>
                <a:cubicBezTo>
                  <a:pt x="4616469" y="-4321"/>
                  <a:pt x="4933514" y="79912"/>
                  <a:pt x="5161623" y="0"/>
                </a:cubicBezTo>
                <a:cubicBezTo>
                  <a:pt x="5389732" y="-79912"/>
                  <a:pt x="5484612" y="15556"/>
                  <a:pt x="5730084" y="0"/>
                </a:cubicBezTo>
                <a:cubicBezTo>
                  <a:pt x="5975556" y="-15556"/>
                  <a:pt x="5923114" y="43503"/>
                  <a:pt x="6093898" y="0"/>
                </a:cubicBezTo>
                <a:cubicBezTo>
                  <a:pt x="6264682" y="-43503"/>
                  <a:pt x="6240326" y="17441"/>
                  <a:pt x="6355390" y="0"/>
                </a:cubicBezTo>
                <a:cubicBezTo>
                  <a:pt x="6470454" y="-17441"/>
                  <a:pt x="6871560" y="6451"/>
                  <a:pt x="7128497" y="0"/>
                </a:cubicBezTo>
                <a:cubicBezTo>
                  <a:pt x="7385434" y="-6451"/>
                  <a:pt x="7514351" y="65137"/>
                  <a:pt x="7799280" y="0"/>
                </a:cubicBezTo>
                <a:cubicBezTo>
                  <a:pt x="8084209" y="-65137"/>
                  <a:pt x="8102652" y="40691"/>
                  <a:pt x="8265418" y="0"/>
                </a:cubicBezTo>
                <a:cubicBezTo>
                  <a:pt x="8428184" y="-40691"/>
                  <a:pt x="8625592" y="38049"/>
                  <a:pt x="8731556" y="0"/>
                </a:cubicBezTo>
                <a:cubicBezTo>
                  <a:pt x="8837520" y="-38049"/>
                  <a:pt x="9022777" y="18051"/>
                  <a:pt x="9197694" y="0"/>
                </a:cubicBezTo>
                <a:cubicBezTo>
                  <a:pt x="9372611" y="-18051"/>
                  <a:pt x="9338403" y="15786"/>
                  <a:pt x="9459185" y="0"/>
                </a:cubicBezTo>
                <a:cubicBezTo>
                  <a:pt x="9579967" y="-15786"/>
                  <a:pt x="9985156" y="68528"/>
                  <a:pt x="10232292" y="0"/>
                </a:cubicBezTo>
                <a:cubicBezTo>
                  <a:pt x="10235328" y="150350"/>
                  <a:pt x="10222743" y="425514"/>
                  <a:pt x="10232292" y="577025"/>
                </a:cubicBezTo>
                <a:cubicBezTo>
                  <a:pt x="10241841" y="728536"/>
                  <a:pt x="10203032" y="997799"/>
                  <a:pt x="10232292" y="1154050"/>
                </a:cubicBezTo>
                <a:cubicBezTo>
                  <a:pt x="10261552" y="1310301"/>
                  <a:pt x="10198837" y="1581951"/>
                  <a:pt x="10232292" y="1759926"/>
                </a:cubicBezTo>
                <a:cubicBezTo>
                  <a:pt x="10265747" y="1937901"/>
                  <a:pt x="10118041" y="2646883"/>
                  <a:pt x="10232292" y="2885124"/>
                </a:cubicBezTo>
                <a:cubicBezTo>
                  <a:pt x="10034115" y="2892426"/>
                  <a:pt x="9874889" y="2817186"/>
                  <a:pt x="9663831" y="2885124"/>
                </a:cubicBezTo>
                <a:cubicBezTo>
                  <a:pt x="9452773" y="2953062"/>
                  <a:pt x="9476832" y="2864680"/>
                  <a:pt x="9300017" y="2885124"/>
                </a:cubicBezTo>
                <a:cubicBezTo>
                  <a:pt x="9123202" y="2905568"/>
                  <a:pt x="9137215" y="2857728"/>
                  <a:pt x="9038525" y="2885124"/>
                </a:cubicBezTo>
                <a:cubicBezTo>
                  <a:pt x="8939835" y="2912520"/>
                  <a:pt x="8874156" y="2867162"/>
                  <a:pt x="8777033" y="2885124"/>
                </a:cubicBezTo>
                <a:cubicBezTo>
                  <a:pt x="8679910" y="2903086"/>
                  <a:pt x="8520675" y="2855858"/>
                  <a:pt x="8310895" y="2885124"/>
                </a:cubicBezTo>
                <a:cubicBezTo>
                  <a:pt x="8101115" y="2914390"/>
                  <a:pt x="8143932" y="2859325"/>
                  <a:pt x="8049403" y="2885124"/>
                </a:cubicBezTo>
                <a:cubicBezTo>
                  <a:pt x="7954874" y="2910923"/>
                  <a:pt x="7601841" y="2875115"/>
                  <a:pt x="7276297" y="2885124"/>
                </a:cubicBezTo>
                <a:cubicBezTo>
                  <a:pt x="6950753" y="2895133"/>
                  <a:pt x="6877387" y="2881752"/>
                  <a:pt x="6605513" y="2885124"/>
                </a:cubicBezTo>
                <a:cubicBezTo>
                  <a:pt x="6333639" y="2888496"/>
                  <a:pt x="6318725" y="2839439"/>
                  <a:pt x="6037052" y="2885124"/>
                </a:cubicBezTo>
                <a:cubicBezTo>
                  <a:pt x="5755379" y="2930809"/>
                  <a:pt x="5698856" y="2863380"/>
                  <a:pt x="5570915" y="2885124"/>
                </a:cubicBezTo>
                <a:cubicBezTo>
                  <a:pt x="5442974" y="2906868"/>
                  <a:pt x="5164622" y="2869408"/>
                  <a:pt x="5002454" y="2885124"/>
                </a:cubicBezTo>
                <a:cubicBezTo>
                  <a:pt x="4840286" y="2900840"/>
                  <a:pt x="4793885" y="2853593"/>
                  <a:pt x="4638639" y="2885124"/>
                </a:cubicBezTo>
                <a:cubicBezTo>
                  <a:pt x="4483394" y="2916655"/>
                  <a:pt x="4130862" y="2821764"/>
                  <a:pt x="3865533" y="2885124"/>
                </a:cubicBezTo>
                <a:cubicBezTo>
                  <a:pt x="3600204" y="2948484"/>
                  <a:pt x="3599989" y="2882384"/>
                  <a:pt x="3501718" y="2885124"/>
                </a:cubicBezTo>
                <a:cubicBezTo>
                  <a:pt x="3403448" y="2887864"/>
                  <a:pt x="3236770" y="2845003"/>
                  <a:pt x="3035580" y="2885124"/>
                </a:cubicBezTo>
                <a:cubicBezTo>
                  <a:pt x="2834390" y="2925245"/>
                  <a:pt x="2784651" y="2841230"/>
                  <a:pt x="2569442" y="2885124"/>
                </a:cubicBezTo>
                <a:cubicBezTo>
                  <a:pt x="2354233" y="2929018"/>
                  <a:pt x="2405495" y="2863348"/>
                  <a:pt x="2307950" y="2885124"/>
                </a:cubicBezTo>
                <a:cubicBezTo>
                  <a:pt x="2210405" y="2906900"/>
                  <a:pt x="2045357" y="2865207"/>
                  <a:pt x="1841813" y="2885124"/>
                </a:cubicBezTo>
                <a:cubicBezTo>
                  <a:pt x="1638269" y="2905041"/>
                  <a:pt x="1501831" y="2856683"/>
                  <a:pt x="1375675" y="2885124"/>
                </a:cubicBezTo>
                <a:cubicBezTo>
                  <a:pt x="1249519" y="2913565"/>
                  <a:pt x="808919" y="2821312"/>
                  <a:pt x="602568" y="2885124"/>
                </a:cubicBezTo>
                <a:cubicBezTo>
                  <a:pt x="396217" y="2948936"/>
                  <a:pt x="225752" y="2855714"/>
                  <a:pt x="0" y="2885124"/>
                </a:cubicBezTo>
                <a:cubicBezTo>
                  <a:pt x="-17209" y="2758225"/>
                  <a:pt x="64166" y="2483820"/>
                  <a:pt x="0" y="2308099"/>
                </a:cubicBezTo>
                <a:cubicBezTo>
                  <a:pt x="-64166" y="2132378"/>
                  <a:pt x="26679" y="1967106"/>
                  <a:pt x="0" y="1702223"/>
                </a:cubicBezTo>
                <a:cubicBezTo>
                  <a:pt x="-26679" y="1437340"/>
                  <a:pt x="36135" y="1387674"/>
                  <a:pt x="0" y="1182901"/>
                </a:cubicBezTo>
                <a:cubicBezTo>
                  <a:pt x="-36135" y="978128"/>
                  <a:pt x="34008" y="882821"/>
                  <a:pt x="0" y="692430"/>
                </a:cubicBezTo>
                <a:cubicBezTo>
                  <a:pt x="-34008" y="502039"/>
                  <a:pt x="74866" y="282614"/>
                  <a:pt x="0" y="0"/>
                </a:cubicBezTo>
                <a:close/>
              </a:path>
              <a:path w="10232292" h="2885124" stroke="0" extrusionOk="0">
                <a:moveTo>
                  <a:pt x="0" y="0"/>
                </a:moveTo>
                <a:cubicBezTo>
                  <a:pt x="259879" y="-28434"/>
                  <a:pt x="442162" y="51613"/>
                  <a:pt x="568461" y="0"/>
                </a:cubicBezTo>
                <a:cubicBezTo>
                  <a:pt x="694760" y="-51613"/>
                  <a:pt x="809869" y="7922"/>
                  <a:pt x="1034598" y="0"/>
                </a:cubicBezTo>
                <a:cubicBezTo>
                  <a:pt x="1259327" y="-7922"/>
                  <a:pt x="1170157" y="4071"/>
                  <a:pt x="1296090" y="0"/>
                </a:cubicBezTo>
                <a:cubicBezTo>
                  <a:pt x="1422023" y="-4071"/>
                  <a:pt x="1449851" y="20085"/>
                  <a:pt x="1557582" y="0"/>
                </a:cubicBezTo>
                <a:cubicBezTo>
                  <a:pt x="1665313" y="-20085"/>
                  <a:pt x="1924318" y="34634"/>
                  <a:pt x="2228366" y="0"/>
                </a:cubicBezTo>
                <a:cubicBezTo>
                  <a:pt x="2532414" y="-34634"/>
                  <a:pt x="2710388" y="78534"/>
                  <a:pt x="2899149" y="0"/>
                </a:cubicBezTo>
                <a:cubicBezTo>
                  <a:pt x="3087910" y="-78534"/>
                  <a:pt x="3162991" y="36415"/>
                  <a:pt x="3365287" y="0"/>
                </a:cubicBezTo>
                <a:cubicBezTo>
                  <a:pt x="3567583" y="-36415"/>
                  <a:pt x="3675970" y="41697"/>
                  <a:pt x="3933748" y="0"/>
                </a:cubicBezTo>
                <a:cubicBezTo>
                  <a:pt x="4191526" y="-41697"/>
                  <a:pt x="4078181" y="29474"/>
                  <a:pt x="4195240" y="0"/>
                </a:cubicBezTo>
                <a:cubicBezTo>
                  <a:pt x="4312299" y="-29474"/>
                  <a:pt x="4395863" y="2385"/>
                  <a:pt x="4456732" y="0"/>
                </a:cubicBezTo>
                <a:cubicBezTo>
                  <a:pt x="4517601" y="-2385"/>
                  <a:pt x="4659418" y="9974"/>
                  <a:pt x="4820546" y="0"/>
                </a:cubicBezTo>
                <a:cubicBezTo>
                  <a:pt x="4981674" y="-9974"/>
                  <a:pt x="5106140" y="28033"/>
                  <a:pt x="5389007" y="0"/>
                </a:cubicBezTo>
                <a:cubicBezTo>
                  <a:pt x="5671874" y="-28033"/>
                  <a:pt x="5914963" y="37268"/>
                  <a:pt x="6059791" y="0"/>
                </a:cubicBezTo>
                <a:cubicBezTo>
                  <a:pt x="6204619" y="-37268"/>
                  <a:pt x="6547393" y="5950"/>
                  <a:pt x="6832897" y="0"/>
                </a:cubicBezTo>
                <a:cubicBezTo>
                  <a:pt x="7118401" y="-5950"/>
                  <a:pt x="7146134" y="6560"/>
                  <a:pt x="7299035" y="0"/>
                </a:cubicBezTo>
                <a:cubicBezTo>
                  <a:pt x="7451936" y="-6560"/>
                  <a:pt x="7439834" y="9923"/>
                  <a:pt x="7560527" y="0"/>
                </a:cubicBezTo>
                <a:cubicBezTo>
                  <a:pt x="7681220" y="-9923"/>
                  <a:pt x="7926830" y="55971"/>
                  <a:pt x="8231310" y="0"/>
                </a:cubicBezTo>
                <a:cubicBezTo>
                  <a:pt x="8535790" y="-55971"/>
                  <a:pt x="8589858" y="28438"/>
                  <a:pt x="8902094" y="0"/>
                </a:cubicBezTo>
                <a:cubicBezTo>
                  <a:pt x="9214330" y="-28438"/>
                  <a:pt x="9228443" y="42509"/>
                  <a:pt x="9368232" y="0"/>
                </a:cubicBezTo>
                <a:cubicBezTo>
                  <a:pt x="9508021" y="-42509"/>
                  <a:pt x="10012419" y="64911"/>
                  <a:pt x="10232292" y="0"/>
                </a:cubicBezTo>
                <a:cubicBezTo>
                  <a:pt x="10237621" y="244095"/>
                  <a:pt x="10195310" y="316300"/>
                  <a:pt x="10232292" y="548174"/>
                </a:cubicBezTo>
                <a:cubicBezTo>
                  <a:pt x="10269274" y="780048"/>
                  <a:pt x="10174219" y="980083"/>
                  <a:pt x="10232292" y="1096347"/>
                </a:cubicBezTo>
                <a:cubicBezTo>
                  <a:pt x="10290365" y="1212611"/>
                  <a:pt x="10222070" y="1593330"/>
                  <a:pt x="10232292" y="1731074"/>
                </a:cubicBezTo>
                <a:cubicBezTo>
                  <a:pt x="10242514" y="1868818"/>
                  <a:pt x="10166220" y="2053098"/>
                  <a:pt x="10232292" y="2365802"/>
                </a:cubicBezTo>
                <a:cubicBezTo>
                  <a:pt x="10298364" y="2678506"/>
                  <a:pt x="10218714" y="2645309"/>
                  <a:pt x="10232292" y="2885124"/>
                </a:cubicBezTo>
                <a:cubicBezTo>
                  <a:pt x="10007850" y="2971054"/>
                  <a:pt x="9801821" y="2851671"/>
                  <a:pt x="9459185" y="2885124"/>
                </a:cubicBezTo>
                <a:cubicBezTo>
                  <a:pt x="9116549" y="2918577"/>
                  <a:pt x="9208555" y="2869536"/>
                  <a:pt x="9095371" y="2885124"/>
                </a:cubicBezTo>
                <a:cubicBezTo>
                  <a:pt x="8982187" y="2900712"/>
                  <a:pt x="8888429" y="2858261"/>
                  <a:pt x="8731556" y="2885124"/>
                </a:cubicBezTo>
                <a:cubicBezTo>
                  <a:pt x="8574683" y="2911987"/>
                  <a:pt x="8479280" y="2861618"/>
                  <a:pt x="8367741" y="2885124"/>
                </a:cubicBezTo>
                <a:cubicBezTo>
                  <a:pt x="8256202" y="2908630"/>
                  <a:pt x="8071344" y="2865302"/>
                  <a:pt x="7799280" y="2885124"/>
                </a:cubicBezTo>
                <a:cubicBezTo>
                  <a:pt x="7527216" y="2904946"/>
                  <a:pt x="7279158" y="2881216"/>
                  <a:pt x="7128497" y="2885124"/>
                </a:cubicBezTo>
                <a:cubicBezTo>
                  <a:pt x="6977836" y="2889032"/>
                  <a:pt x="6851722" y="2861713"/>
                  <a:pt x="6662359" y="2885124"/>
                </a:cubicBezTo>
                <a:cubicBezTo>
                  <a:pt x="6472996" y="2908535"/>
                  <a:pt x="6390469" y="2850954"/>
                  <a:pt x="6196221" y="2885124"/>
                </a:cubicBezTo>
                <a:cubicBezTo>
                  <a:pt x="6001973" y="2919294"/>
                  <a:pt x="5803266" y="2856325"/>
                  <a:pt x="5627761" y="2885124"/>
                </a:cubicBezTo>
                <a:cubicBezTo>
                  <a:pt x="5452256" y="2913923"/>
                  <a:pt x="5060861" y="2794954"/>
                  <a:pt x="4854654" y="2885124"/>
                </a:cubicBezTo>
                <a:cubicBezTo>
                  <a:pt x="4648447" y="2975294"/>
                  <a:pt x="4465570" y="2874362"/>
                  <a:pt x="4286193" y="2885124"/>
                </a:cubicBezTo>
                <a:cubicBezTo>
                  <a:pt x="4106816" y="2895886"/>
                  <a:pt x="4002424" y="2866975"/>
                  <a:pt x="3820056" y="2885124"/>
                </a:cubicBezTo>
                <a:cubicBezTo>
                  <a:pt x="3637688" y="2903273"/>
                  <a:pt x="3504878" y="2882989"/>
                  <a:pt x="3251595" y="2885124"/>
                </a:cubicBezTo>
                <a:cubicBezTo>
                  <a:pt x="2998312" y="2887259"/>
                  <a:pt x="2917279" y="2877022"/>
                  <a:pt x="2683134" y="2885124"/>
                </a:cubicBezTo>
                <a:cubicBezTo>
                  <a:pt x="2448989" y="2893226"/>
                  <a:pt x="2393342" y="2876039"/>
                  <a:pt x="2319320" y="2885124"/>
                </a:cubicBezTo>
                <a:cubicBezTo>
                  <a:pt x="2245298" y="2894209"/>
                  <a:pt x="2164061" y="2875639"/>
                  <a:pt x="2057828" y="2885124"/>
                </a:cubicBezTo>
                <a:cubicBezTo>
                  <a:pt x="1951595" y="2894609"/>
                  <a:pt x="1446373" y="2875645"/>
                  <a:pt x="1284721" y="2885124"/>
                </a:cubicBezTo>
                <a:cubicBezTo>
                  <a:pt x="1123069" y="2894603"/>
                  <a:pt x="967215" y="2827090"/>
                  <a:pt x="716260" y="2885124"/>
                </a:cubicBezTo>
                <a:cubicBezTo>
                  <a:pt x="465305" y="2943158"/>
                  <a:pt x="246553" y="2854786"/>
                  <a:pt x="0" y="2885124"/>
                </a:cubicBezTo>
                <a:cubicBezTo>
                  <a:pt x="-3512" y="2657109"/>
                  <a:pt x="32649" y="2543139"/>
                  <a:pt x="0" y="2250397"/>
                </a:cubicBezTo>
                <a:cubicBezTo>
                  <a:pt x="-32649" y="1957655"/>
                  <a:pt x="25601" y="1825686"/>
                  <a:pt x="0" y="1673372"/>
                </a:cubicBezTo>
                <a:cubicBezTo>
                  <a:pt x="-25601" y="1521058"/>
                  <a:pt x="37887" y="1398270"/>
                  <a:pt x="0" y="1125198"/>
                </a:cubicBezTo>
                <a:cubicBezTo>
                  <a:pt x="-37887" y="852126"/>
                  <a:pt x="54952" y="716766"/>
                  <a:pt x="0" y="548174"/>
                </a:cubicBezTo>
                <a:cubicBezTo>
                  <a:pt x="-54952" y="379582"/>
                  <a:pt x="23490" y="263279"/>
                  <a:pt x="0" y="0"/>
                </a:cubicBezTo>
                <a:close/>
              </a:path>
            </a:pathLst>
          </a:custGeom>
          <a:solidFill>
            <a:schemeClr val="bg1"/>
          </a:solidFill>
          <a:ln w="57150">
            <a:solidFill>
              <a:srgbClr val="3366CC"/>
            </a:solidFill>
            <a:extLst>
              <a:ext uri="{C807C97D-BFC1-408E-A445-0C87EB9F89A2}">
                <ask:lineSketchStyleProps xmlns:ask="http://schemas.microsoft.com/office/drawing/2018/sketchyshapes" sd="10143214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dirty="0">
                <a:solidFill>
                  <a:schemeClr val="accent5">
                    <a:lumMod val="75000"/>
                  </a:schemeClr>
                </a:solidFill>
                <a:effectLst>
                  <a:outerShdw blurRad="38100" dist="38100" dir="2700000" algn="tl">
                    <a:srgbClr val="000000">
                      <a:alpha val="43137"/>
                    </a:srgbClr>
                  </a:outerShdw>
                </a:effectLst>
              </a:rPr>
              <a:t>Inoltre,</a:t>
            </a:r>
          </a:p>
          <a:p>
            <a:pPr marL="342900" indent="-342900">
              <a:buFont typeface="+mj-lt"/>
              <a:buAutoNum type="arabicPeriod"/>
            </a:pPr>
            <a:r>
              <a:rPr lang="it-IT" sz="1600" b="1" dirty="0">
                <a:solidFill>
                  <a:schemeClr val="accent5">
                    <a:lumMod val="75000"/>
                  </a:schemeClr>
                </a:solidFill>
                <a:effectLst>
                  <a:outerShdw blurRad="38100" dist="38100" dir="2700000" algn="tl">
                    <a:srgbClr val="000000">
                      <a:alpha val="43137"/>
                    </a:srgbClr>
                  </a:outerShdw>
                </a:effectLst>
              </a:rPr>
              <a:t>Il lavoratore può continuare a segnalare qualsiasi rischio per la salute la sicurezza sui luoghi di lavoro al Datore di lavoro</a:t>
            </a:r>
          </a:p>
          <a:p>
            <a:endParaRPr lang="it-IT" sz="1600" b="1" dirty="0">
              <a:solidFill>
                <a:schemeClr val="accent5">
                  <a:lumMod val="75000"/>
                </a:schemeClr>
              </a:solidFill>
              <a:effectLst>
                <a:outerShdw blurRad="38100" dist="38100" dir="2700000" algn="tl">
                  <a:srgbClr val="000000">
                    <a:alpha val="43137"/>
                  </a:srgbClr>
                </a:outerShdw>
              </a:effectLst>
            </a:endParaRPr>
          </a:p>
          <a:p>
            <a:pPr marL="342900" indent="-342900">
              <a:buFont typeface="+mj-lt"/>
              <a:buAutoNum type="arabicPeriod"/>
            </a:pPr>
            <a:r>
              <a:rPr lang="it-IT" sz="1600" b="1" dirty="0">
                <a:solidFill>
                  <a:schemeClr val="accent5">
                    <a:lumMod val="75000"/>
                  </a:schemeClr>
                </a:solidFill>
                <a:effectLst>
                  <a:outerShdw blurRad="38100" dist="38100" dir="2700000" algn="tl">
                    <a:srgbClr val="000000">
                      <a:alpha val="43137"/>
                    </a:srgbClr>
                  </a:outerShdw>
                </a:effectLst>
              </a:rPr>
              <a:t>Il datore di lavoro, pubblico e privato, deve utilizzare gli appositi canali dedicati dal Governo per comunicare agli organi competenti·   invitare, se necessario, il lavoratore a sottoporsi a visita, anche straordinaria al medico di base.</a:t>
            </a:r>
          </a:p>
        </p:txBody>
      </p:sp>
      <p:pic>
        <p:nvPicPr>
          <p:cNvPr id="9" name="Immagine 8">
            <a:extLst>
              <a:ext uri="{FF2B5EF4-FFF2-40B4-BE49-F238E27FC236}">
                <a16:creationId xmlns:a16="http://schemas.microsoft.com/office/drawing/2014/main" id="{F3355924-A69C-4D38-B1F2-14BA9B5E4DAA}"/>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FD642DD4-569B-48F2-B044-FB9CE298E137}"/>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4945EA05-90AB-4CCD-860F-6A6B7C0BD6AE}"/>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4" name="Segnaposto contenuto 2">
            <a:extLst>
              <a:ext uri="{FF2B5EF4-FFF2-40B4-BE49-F238E27FC236}">
                <a16:creationId xmlns:a16="http://schemas.microsoft.com/office/drawing/2014/main" id="{4C16D214-AB3F-4906-BF6E-05610B8CFE7D}"/>
              </a:ext>
            </a:extLst>
          </p:cNvPr>
          <p:cNvSpPr>
            <a:spLocks noGrp="1"/>
          </p:cNvSpPr>
          <p:nvPr>
            <p:ph idx="1"/>
          </p:nvPr>
        </p:nvSpPr>
        <p:spPr>
          <a:xfrm>
            <a:off x="1451579" y="1861218"/>
            <a:ext cx="9585389" cy="532922"/>
          </a:xfrm>
        </p:spPr>
        <p:txBody>
          <a:bodyPr>
            <a:normAutofit/>
          </a:bodyPr>
          <a:lstStyle/>
          <a:p>
            <a:pPr marL="0" indent="0">
              <a:buNone/>
            </a:pPr>
            <a:r>
              <a:rPr lang="it-IT" sz="2400" b="1" i="1" dirty="0">
                <a:solidFill>
                  <a:schemeClr val="bg1">
                    <a:lumMod val="85000"/>
                  </a:schemeClr>
                </a:solidFill>
                <a:highlight>
                  <a:srgbClr val="FF3300"/>
                </a:highlight>
              </a:rPr>
              <a:t>L’Autorità Garante in osservanza del Regolamento UE 679/2016</a:t>
            </a:r>
          </a:p>
        </p:txBody>
      </p:sp>
    </p:spTree>
    <p:extLst>
      <p:ext uri="{BB962C8B-B14F-4D97-AF65-F5344CB8AC3E}">
        <p14:creationId xmlns:p14="http://schemas.microsoft.com/office/powerpoint/2010/main" val="2442349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normAutofit/>
          </a:bodyPr>
          <a:lstStyle/>
          <a:p>
            <a:r>
              <a:rPr lang="it-IT" dirty="0"/>
              <a:t>E’ opportuno</a:t>
            </a:r>
            <a:endParaRPr lang="it-IT" sz="2400" b="1" i="1" cap="none" dirty="0">
              <a:solidFill>
                <a:srgbClr val="FFC000"/>
              </a:solidFill>
              <a:effectLst>
                <a:outerShdw blurRad="38100" dist="38100" dir="2700000" algn="tl">
                  <a:srgbClr val="000000">
                    <a:alpha val="43137"/>
                  </a:srgbClr>
                </a:outerShdw>
              </a:effectLst>
            </a:endParaRPr>
          </a:p>
        </p:txBody>
      </p:sp>
      <p:sp>
        <p:nvSpPr>
          <p:cNvPr id="7" name="Rettangolo con un angolo ritagliato 6">
            <a:extLst>
              <a:ext uri="{FF2B5EF4-FFF2-40B4-BE49-F238E27FC236}">
                <a16:creationId xmlns:a16="http://schemas.microsoft.com/office/drawing/2014/main" id="{0B509CA4-94AE-40FB-956A-64F68C939092}"/>
              </a:ext>
            </a:extLst>
          </p:cNvPr>
          <p:cNvSpPr/>
          <p:nvPr/>
        </p:nvSpPr>
        <p:spPr>
          <a:xfrm>
            <a:off x="0" y="24136"/>
            <a:ext cx="3587262" cy="676547"/>
          </a:xfrm>
          <a:prstGeom prst="snip1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Conclusioni</a:t>
            </a:r>
          </a:p>
        </p:txBody>
      </p:sp>
      <p:sp>
        <p:nvSpPr>
          <p:cNvPr id="10" name="Segnaposto contenuto 2">
            <a:extLst>
              <a:ext uri="{FF2B5EF4-FFF2-40B4-BE49-F238E27FC236}">
                <a16:creationId xmlns:a16="http://schemas.microsoft.com/office/drawing/2014/main" id="{7BF95704-3F09-4FAA-B1E1-426FAB6D6FB8}"/>
              </a:ext>
            </a:extLst>
          </p:cNvPr>
          <p:cNvSpPr txBox="1">
            <a:spLocks/>
          </p:cNvSpPr>
          <p:nvPr/>
        </p:nvSpPr>
        <p:spPr>
          <a:xfrm>
            <a:off x="1077392" y="3982762"/>
            <a:ext cx="10037215" cy="115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endParaRPr lang="it-IT" dirty="0"/>
          </a:p>
        </p:txBody>
      </p:sp>
      <p:sp>
        <p:nvSpPr>
          <p:cNvPr id="9" name="Rettangolo con angoli arrotondati 8">
            <a:extLst>
              <a:ext uri="{FF2B5EF4-FFF2-40B4-BE49-F238E27FC236}">
                <a16:creationId xmlns:a16="http://schemas.microsoft.com/office/drawing/2014/main" id="{35C22404-07C5-454B-B3C0-B29417A76AED}"/>
              </a:ext>
            </a:extLst>
          </p:cNvPr>
          <p:cNvSpPr/>
          <p:nvPr/>
        </p:nvSpPr>
        <p:spPr>
          <a:xfrm>
            <a:off x="433137" y="2093495"/>
            <a:ext cx="11020926" cy="3601452"/>
          </a:xfrm>
          <a:custGeom>
            <a:avLst/>
            <a:gdLst>
              <a:gd name="connsiteX0" fmla="*/ 0 w 11020926"/>
              <a:gd name="connsiteY0" fmla="*/ 600254 h 3601452"/>
              <a:gd name="connsiteX1" fmla="*/ 600254 w 11020926"/>
              <a:gd name="connsiteY1" fmla="*/ 0 h 3601452"/>
              <a:gd name="connsiteX2" fmla="*/ 1079721 w 11020926"/>
              <a:gd name="connsiteY2" fmla="*/ 0 h 3601452"/>
              <a:gd name="connsiteX3" fmla="*/ 1755597 w 11020926"/>
              <a:gd name="connsiteY3" fmla="*/ 0 h 3601452"/>
              <a:gd name="connsiteX4" fmla="*/ 2038656 w 11020926"/>
              <a:gd name="connsiteY4" fmla="*/ 0 h 3601452"/>
              <a:gd name="connsiteX5" fmla="*/ 2518124 w 11020926"/>
              <a:gd name="connsiteY5" fmla="*/ 0 h 3601452"/>
              <a:gd name="connsiteX6" fmla="*/ 2801183 w 11020926"/>
              <a:gd name="connsiteY6" fmla="*/ 0 h 3601452"/>
              <a:gd name="connsiteX7" fmla="*/ 3575263 w 11020926"/>
              <a:gd name="connsiteY7" fmla="*/ 0 h 3601452"/>
              <a:gd name="connsiteX8" fmla="*/ 4054730 w 11020926"/>
              <a:gd name="connsiteY8" fmla="*/ 0 h 3601452"/>
              <a:gd name="connsiteX9" fmla="*/ 4828810 w 11020926"/>
              <a:gd name="connsiteY9" fmla="*/ 0 h 3601452"/>
              <a:gd name="connsiteX10" fmla="*/ 5111870 w 11020926"/>
              <a:gd name="connsiteY10" fmla="*/ 0 h 3601452"/>
              <a:gd name="connsiteX11" fmla="*/ 5885950 w 11020926"/>
              <a:gd name="connsiteY11" fmla="*/ 0 h 3601452"/>
              <a:gd name="connsiteX12" fmla="*/ 6561825 w 11020926"/>
              <a:gd name="connsiteY12" fmla="*/ 0 h 3601452"/>
              <a:gd name="connsiteX13" fmla="*/ 7041293 w 11020926"/>
              <a:gd name="connsiteY13" fmla="*/ 0 h 3601452"/>
              <a:gd name="connsiteX14" fmla="*/ 7717169 w 11020926"/>
              <a:gd name="connsiteY14" fmla="*/ 0 h 3601452"/>
              <a:gd name="connsiteX15" fmla="*/ 8491249 w 11020926"/>
              <a:gd name="connsiteY15" fmla="*/ 0 h 3601452"/>
              <a:gd name="connsiteX16" fmla="*/ 8774308 w 11020926"/>
              <a:gd name="connsiteY16" fmla="*/ 0 h 3601452"/>
              <a:gd name="connsiteX17" fmla="*/ 9548388 w 11020926"/>
              <a:gd name="connsiteY17" fmla="*/ 0 h 3601452"/>
              <a:gd name="connsiteX18" fmla="*/ 10420672 w 11020926"/>
              <a:gd name="connsiteY18" fmla="*/ 0 h 3601452"/>
              <a:gd name="connsiteX19" fmla="*/ 11020926 w 11020926"/>
              <a:gd name="connsiteY19" fmla="*/ 600254 h 3601452"/>
              <a:gd name="connsiteX20" fmla="*/ 11020926 w 11020926"/>
              <a:gd name="connsiteY20" fmla="*/ 1032424 h 3601452"/>
              <a:gd name="connsiteX21" fmla="*/ 11020926 w 11020926"/>
              <a:gd name="connsiteY21" fmla="*/ 1440584 h 3601452"/>
              <a:gd name="connsiteX22" fmla="*/ 11020926 w 11020926"/>
              <a:gd name="connsiteY22" fmla="*/ 1872754 h 3601452"/>
              <a:gd name="connsiteX23" fmla="*/ 11020926 w 11020926"/>
              <a:gd name="connsiteY23" fmla="*/ 2328934 h 3601452"/>
              <a:gd name="connsiteX24" fmla="*/ 11020926 w 11020926"/>
              <a:gd name="connsiteY24" fmla="*/ 3001198 h 3601452"/>
              <a:gd name="connsiteX25" fmla="*/ 10420672 w 11020926"/>
              <a:gd name="connsiteY25" fmla="*/ 3601452 h 3601452"/>
              <a:gd name="connsiteX26" fmla="*/ 10137613 w 11020926"/>
              <a:gd name="connsiteY26" fmla="*/ 3601452 h 3601452"/>
              <a:gd name="connsiteX27" fmla="*/ 9461737 w 11020926"/>
              <a:gd name="connsiteY27" fmla="*/ 3601452 h 3601452"/>
              <a:gd name="connsiteX28" fmla="*/ 8687657 w 11020926"/>
              <a:gd name="connsiteY28" fmla="*/ 3601452 h 3601452"/>
              <a:gd name="connsiteX29" fmla="*/ 8404598 w 11020926"/>
              <a:gd name="connsiteY29" fmla="*/ 3601452 h 3601452"/>
              <a:gd name="connsiteX30" fmla="*/ 7630518 w 11020926"/>
              <a:gd name="connsiteY30" fmla="*/ 3601452 h 3601452"/>
              <a:gd name="connsiteX31" fmla="*/ 7249255 w 11020926"/>
              <a:gd name="connsiteY31" fmla="*/ 3601452 h 3601452"/>
              <a:gd name="connsiteX32" fmla="*/ 6867991 w 11020926"/>
              <a:gd name="connsiteY32" fmla="*/ 3601452 h 3601452"/>
              <a:gd name="connsiteX33" fmla="*/ 6388524 w 11020926"/>
              <a:gd name="connsiteY33" fmla="*/ 3601452 h 3601452"/>
              <a:gd name="connsiteX34" fmla="*/ 5810852 w 11020926"/>
              <a:gd name="connsiteY34" fmla="*/ 3601452 h 3601452"/>
              <a:gd name="connsiteX35" fmla="*/ 5331385 w 11020926"/>
              <a:gd name="connsiteY35" fmla="*/ 3601452 h 3601452"/>
              <a:gd name="connsiteX36" fmla="*/ 4753713 w 11020926"/>
              <a:gd name="connsiteY36" fmla="*/ 3601452 h 3601452"/>
              <a:gd name="connsiteX37" fmla="*/ 4470654 w 11020926"/>
              <a:gd name="connsiteY37" fmla="*/ 3601452 h 3601452"/>
              <a:gd name="connsiteX38" fmla="*/ 3892982 w 11020926"/>
              <a:gd name="connsiteY38" fmla="*/ 3601452 h 3601452"/>
              <a:gd name="connsiteX39" fmla="*/ 3315311 w 11020926"/>
              <a:gd name="connsiteY39" fmla="*/ 3601452 h 3601452"/>
              <a:gd name="connsiteX40" fmla="*/ 2934047 w 11020926"/>
              <a:gd name="connsiteY40" fmla="*/ 3601452 h 3601452"/>
              <a:gd name="connsiteX41" fmla="*/ 2258172 w 11020926"/>
              <a:gd name="connsiteY41" fmla="*/ 3601452 h 3601452"/>
              <a:gd name="connsiteX42" fmla="*/ 1876908 w 11020926"/>
              <a:gd name="connsiteY42" fmla="*/ 3601452 h 3601452"/>
              <a:gd name="connsiteX43" fmla="*/ 1593849 w 11020926"/>
              <a:gd name="connsiteY43" fmla="*/ 3601452 h 3601452"/>
              <a:gd name="connsiteX44" fmla="*/ 1212586 w 11020926"/>
              <a:gd name="connsiteY44" fmla="*/ 3601452 h 3601452"/>
              <a:gd name="connsiteX45" fmla="*/ 600254 w 11020926"/>
              <a:gd name="connsiteY45" fmla="*/ 3601452 h 3601452"/>
              <a:gd name="connsiteX46" fmla="*/ 0 w 11020926"/>
              <a:gd name="connsiteY46" fmla="*/ 3001198 h 3601452"/>
              <a:gd name="connsiteX47" fmla="*/ 0 w 11020926"/>
              <a:gd name="connsiteY47" fmla="*/ 2593038 h 3601452"/>
              <a:gd name="connsiteX48" fmla="*/ 0 w 11020926"/>
              <a:gd name="connsiteY48" fmla="*/ 2064830 h 3601452"/>
              <a:gd name="connsiteX49" fmla="*/ 0 w 11020926"/>
              <a:gd name="connsiteY49" fmla="*/ 1656669 h 3601452"/>
              <a:gd name="connsiteX50" fmla="*/ 0 w 11020926"/>
              <a:gd name="connsiteY50" fmla="*/ 1152471 h 3601452"/>
              <a:gd name="connsiteX51" fmla="*/ 0 w 11020926"/>
              <a:gd name="connsiteY51" fmla="*/ 600254 h 360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020926" h="3601452" fill="none" extrusionOk="0">
                <a:moveTo>
                  <a:pt x="0" y="600254"/>
                </a:moveTo>
                <a:cubicBezTo>
                  <a:pt x="84972" y="270558"/>
                  <a:pt x="258277" y="13826"/>
                  <a:pt x="600254" y="0"/>
                </a:cubicBezTo>
                <a:cubicBezTo>
                  <a:pt x="696490" y="-54583"/>
                  <a:pt x="951031" y="22755"/>
                  <a:pt x="1079721" y="0"/>
                </a:cubicBezTo>
                <a:cubicBezTo>
                  <a:pt x="1208411" y="-22755"/>
                  <a:pt x="1454370" y="43191"/>
                  <a:pt x="1755597" y="0"/>
                </a:cubicBezTo>
                <a:cubicBezTo>
                  <a:pt x="2056824" y="-43191"/>
                  <a:pt x="1929101" y="14850"/>
                  <a:pt x="2038656" y="0"/>
                </a:cubicBezTo>
                <a:cubicBezTo>
                  <a:pt x="2148211" y="-14850"/>
                  <a:pt x="2334139" y="78"/>
                  <a:pt x="2518124" y="0"/>
                </a:cubicBezTo>
                <a:cubicBezTo>
                  <a:pt x="2702109" y="-78"/>
                  <a:pt x="2683687" y="31355"/>
                  <a:pt x="2801183" y="0"/>
                </a:cubicBezTo>
                <a:cubicBezTo>
                  <a:pt x="2918679" y="-31355"/>
                  <a:pt x="3337596" y="26039"/>
                  <a:pt x="3575263" y="0"/>
                </a:cubicBezTo>
                <a:cubicBezTo>
                  <a:pt x="3812930" y="-26039"/>
                  <a:pt x="3911929" y="47209"/>
                  <a:pt x="4054730" y="0"/>
                </a:cubicBezTo>
                <a:cubicBezTo>
                  <a:pt x="4197531" y="-47209"/>
                  <a:pt x="4520597" y="541"/>
                  <a:pt x="4828810" y="0"/>
                </a:cubicBezTo>
                <a:cubicBezTo>
                  <a:pt x="5137023" y="-541"/>
                  <a:pt x="4971654" y="3359"/>
                  <a:pt x="5111870" y="0"/>
                </a:cubicBezTo>
                <a:cubicBezTo>
                  <a:pt x="5252086" y="-3359"/>
                  <a:pt x="5702432" y="49127"/>
                  <a:pt x="5885950" y="0"/>
                </a:cubicBezTo>
                <a:cubicBezTo>
                  <a:pt x="6069468" y="-49127"/>
                  <a:pt x="6283208" y="45289"/>
                  <a:pt x="6561825" y="0"/>
                </a:cubicBezTo>
                <a:cubicBezTo>
                  <a:pt x="6840442" y="-45289"/>
                  <a:pt x="6863249" y="53689"/>
                  <a:pt x="7041293" y="0"/>
                </a:cubicBezTo>
                <a:cubicBezTo>
                  <a:pt x="7219337" y="-53689"/>
                  <a:pt x="7459172" y="8006"/>
                  <a:pt x="7717169" y="0"/>
                </a:cubicBezTo>
                <a:cubicBezTo>
                  <a:pt x="7975166" y="-8006"/>
                  <a:pt x="8336336" y="62869"/>
                  <a:pt x="8491249" y="0"/>
                </a:cubicBezTo>
                <a:cubicBezTo>
                  <a:pt x="8646162" y="-62869"/>
                  <a:pt x="8677625" y="29188"/>
                  <a:pt x="8774308" y="0"/>
                </a:cubicBezTo>
                <a:cubicBezTo>
                  <a:pt x="8870991" y="-29188"/>
                  <a:pt x="9255346" y="63361"/>
                  <a:pt x="9548388" y="0"/>
                </a:cubicBezTo>
                <a:cubicBezTo>
                  <a:pt x="9841430" y="-63361"/>
                  <a:pt x="10224401" y="54403"/>
                  <a:pt x="10420672" y="0"/>
                </a:cubicBezTo>
                <a:cubicBezTo>
                  <a:pt x="10793799" y="80926"/>
                  <a:pt x="11037203" y="262615"/>
                  <a:pt x="11020926" y="600254"/>
                </a:cubicBezTo>
                <a:cubicBezTo>
                  <a:pt x="11059797" y="719215"/>
                  <a:pt x="10974452" y="921471"/>
                  <a:pt x="11020926" y="1032424"/>
                </a:cubicBezTo>
                <a:cubicBezTo>
                  <a:pt x="11067400" y="1143377"/>
                  <a:pt x="10979367" y="1252274"/>
                  <a:pt x="11020926" y="1440584"/>
                </a:cubicBezTo>
                <a:cubicBezTo>
                  <a:pt x="11062485" y="1628894"/>
                  <a:pt x="10973129" y="1711092"/>
                  <a:pt x="11020926" y="1872754"/>
                </a:cubicBezTo>
                <a:cubicBezTo>
                  <a:pt x="11068723" y="2034416"/>
                  <a:pt x="10977308" y="2180216"/>
                  <a:pt x="11020926" y="2328934"/>
                </a:cubicBezTo>
                <a:cubicBezTo>
                  <a:pt x="11064544" y="2477652"/>
                  <a:pt x="10965419" y="2825760"/>
                  <a:pt x="11020926" y="3001198"/>
                </a:cubicBezTo>
                <a:cubicBezTo>
                  <a:pt x="11102548" y="3310535"/>
                  <a:pt x="10752309" y="3572273"/>
                  <a:pt x="10420672" y="3601452"/>
                </a:cubicBezTo>
                <a:cubicBezTo>
                  <a:pt x="10315657" y="3605481"/>
                  <a:pt x="10272958" y="3570873"/>
                  <a:pt x="10137613" y="3601452"/>
                </a:cubicBezTo>
                <a:cubicBezTo>
                  <a:pt x="10002268" y="3632031"/>
                  <a:pt x="9661547" y="3549606"/>
                  <a:pt x="9461737" y="3601452"/>
                </a:cubicBezTo>
                <a:cubicBezTo>
                  <a:pt x="9261927" y="3653298"/>
                  <a:pt x="8853752" y="3571447"/>
                  <a:pt x="8687657" y="3601452"/>
                </a:cubicBezTo>
                <a:cubicBezTo>
                  <a:pt x="8521562" y="3631457"/>
                  <a:pt x="8540048" y="3584374"/>
                  <a:pt x="8404598" y="3601452"/>
                </a:cubicBezTo>
                <a:cubicBezTo>
                  <a:pt x="8269148" y="3618530"/>
                  <a:pt x="7957356" y="3520984"/>
                  <a:pt x="7630518" y="3601452"/>
                </a:cubicBezTo>
                <a:cubicBezTo>
                  <a:pt x="7303680" y="3681920"/>
                  <a:pt x="7434417" y="3597222"/>
                  <a:pt x="7249255" y="3601452"/>
                </a:cubicBezTo>
                <a:cubicBezTo>
                  <a:pt x="7064093" y="3605682"/>
                  <a:pt x="7027172" y="3569303"/>
                  <a:pt x="6867991" y="3601452"/>
                </a:cubicBezTo>
                <a:cubicBezTo>
                  <a:pt x="6708810" y="3633601"/>
                  <a:pt x="6604312" y="3544655"/>
                  <a:pt x="6388524" y="3601452"/>
                </a:cubicBezTo>
                <a:cubicBezTo>
                  <a:pt x="6172736" y="3658249"/>
                  <a:pt x="6056455" y="3597278"/>
                  <a:pt x="5810852" y="3601452"/>
                </a:cubicBezTo>
                <a:cubicBezTo>
                  <a:pt x="5565249" y="3605626"/>
                  <a:pt x="5433351" y="3590035"/>
                  <a:pt x="5331385" y="3601452"/>
                </a:cubicBezTo>
                <a:cubicBezTo>
                  <a:pt x="5229419" y="3612869"/>
                  <a:pt x="4898715" y="3540772"/>
                  <a:pt x="4753713" y="3601452"/>
                </a:cubicBezTo>
                <a:cubicBezTo>
                  <a:pt x="4608711" y="3662132"/>
                  <a:pt x="4560784" y="3583807"/>
                  <a:pt x="4470654" y="3601452"/>
                </a:cubicBezTo>
                <a:cubicBezTo>
                  <a:pt x="4380524" y="3619097"/>
                  <a:pt x="4017250" y="3549880"/>
                  <a:pt x="3892982" y="3601452"/>
                </a:cubicBezTo>
                <a:cubicBezTo>
                  <a:pt x="3768714" y="3653024"/>
                  <a:pt x="3471542" y="3542285"/>
                  <a:pt x="3315311" y="3601452"/>
                </a:cubicBezTo>
                <a:cubicBezTo>
                  <a:pt x="3159080" y="3660619"/>
                  <a:pt x="3017946" y="3582059"/>
                  <a:pt x="2934047" y="3601452"/>
                </a:cubicBezTo>
                <a:cubicBezTo>
                  <a:pt x="2850148" y="3620845"/>
                  <a:pt x="2456845" y="3524462"/>
                  <a:pt x="2258172" y="3601452"/>
                </a:cubicBezTo>
                <a:cubicBezTo>
                  <a:pt x="2059499" y="3678442"/>
                  <a:pt x="1976742" y="3581097"/>
                  <a:pt x="1876908" y="3601452"/>
                </a:cubicBezTo>
                <a:cubicBezTo>
                  <a:pt x="1777074" y="3621807"/>
                  <a:pt x="1657549" y="3570673"/>
                  <a:pt x="1593849" y="3601452"/>
                </a:cubicBezTo>
                <a:cubicBezTo>
                  <a:pt x="1530149" y="3632231"/>
                  <a:pt x="1347044" y="3566522"/>
                  <a:pt x="1212586" y="3601452"/>
                </a:cubicBezTo>
                <a:cubicBezTo>
                  <a:pt x="1078128" y="3636382"/>
                  <a:pt x="782574" y="3569836"/>
                  <a:pt x="600254" y="3601452"/>
                </a:cubicBezTo>
                <a:cubicBezTo>
                  <a:pt x="233221" y="3615792"/>
                  <a:pt x="-12415" y="3332851"/>
                  <a:pt x="0" y="3001198"/>
                </a:cubicBezTo>
                <a:cubicBezTo>
                  <a:pt x="-11977" y="2905486"/>
                  <a:pt x="22667" y="2781467"/>
                  <a:pt x="0" y="2593038"/>
                </a:cubicBezTo>
                <a:cubicBezTo>
                  <a:pt x="-22667" y="2404609"/>
                  <a:pt x="10226" y="2288348"/>
                  <a:pt x="0" y="2064830"/>
                </a:cubicBezTo>
                <a:cubicBezTo>
                  <a:pt x="-10226" y="1841312"/>
                  <a:pt x="15417" y="1759916"/>
                  <a:pt x="0" y="1656669"/>
                </a:cubicBezTo>
                <a:cubicBezTo>
                  <a:pt x="-15417" y="1553422"/>
                  <a:pt x="8634" y="1355472"/>
                  <a:pt x="0" y="1152471"/>
                </a:cubicBezTo>
                <a:cubicBezTo>
                  <a:pt x="-8634" y="949470"/>
                  <a:pt x="29219" y="789072"/>
                  <a:pt x="0" y="600254"/>
                </a:cubicBezTo>
                <a:close/>
              </a:path>
              <a:path w="11020926" h="3601452" stroke="0" extrusionOk="0">
                <a:moveTo>
                  <a:pt x="0" y="600254"/>
                </a:moveTo>
                <a:cubicBezTo>
                  <a:pt x="89828" y="238050"/>
                  <a:pt x="172515" y="-11137"/>
                  <a:pt x="600254" y="0"/>
                </a:cubicBezTo>
                <a:cubicBezTo>
                  <a:pt x="722157" y="-66574"/>
                  <a:pt x="924676" y="7988"/>
                  <a:pt x="1177926" y="0"/>
                </a:cubicBezTo>
                <a:cubicBezTo>
                  <a:pt x="1431176" y="-7988"/>
                  <a:pt x="1545199" y="13091"/>
                  <a:pt x="1657393" y="0"/>
                </a:cubicBezTo>
                <a:cubicBezTo>
                  <a:pt x="1769587" y="-13091"/>
                  <a:pt x="1880127" y="10984"/>
                  <a:pt x="2038656" y="0"/>
                </a:cubicBezTo>
                <a:cubicBezTo>
                  <a:pt x="2197185" y="-10984"/>
                  <a:pt x="2598219" y="46190"/>
                  <a:pt x="2812736" y="0"/>
                </a:cubicBezTo>
                <a:cubicBezTo>
                  <a:pt x="3027253" y="-46190"/>
                  <a:pt x="3328294" y="33658"/>
                  <a:pt x="3488612" y="0"/>
                </a:cubicBezTo>
                <a:cubicBezTo>
                  <a:pt x="3648930" y="-33658"/>
                  <a:pt x="3947724" y="4925"/>
                  <a:pt x="4262692" y="0"/>
                </a:cubicBezTo>
                <a:cubicBezTo>
                  <a:pt x="4577660" y="-4925"/>
                  <a:pt x="4563777" y="44097"/>
                  <a:pt x="4643956" y="0"/>
                </a:cubicBezTo>
                <a:cubicBezTo>
                  <a:pt x="4724135" y="-44097"/>
                  <a:pt x="4843622" y="13276"/>
                  <a:pt x="4927015" y="0"/>
                </a:cubicBezTo>
                <a:cubicBezTo>
                  <a:pt x="5010408" y="-13276"/>
                  <a:pt x="5121293" y="21193"/>
                  <a:pt x="5210074" y="0"/>
                </a:cubicBezTo>
                <a:cubicBezTo>
                  <a:pt x="5298855" y="-21193"/>
                  <a:pt x="5577771" y="65700"/>
                  <a:pt x="5787745" y="0"/>
                </a:cubicBezTo>
                <a:cubicBezTo>
                  <a:pt x="5997719" y="-65700"/>
                  <a:pt x="6042147" y="27401"/>
                  <a:pt x="6267213" y="0"/>
                </a:cubicBezTo>
                <a:cubicBezTo>
                  <a:pt x="6492279" y="-27401"/>
                  <a:pt x="6715617" y="73768"/>
                  <a:pt x="7041293" y="0"/>
                </a:cubicBezTo>
                <a:cubicBezTo>
                  <a:pt x="7366969" y="-73768"/>
                  <a:pt x="7396392" y="658"/>
                  <a:pt x="7520760" y="0"/>
                </a:cubicBezTo>
                <a:cubicBezTo>
                  <a:pt x="7645128" y="-658"/>
                  <a:pt x="7971800" y="58422"/>
                  <a:pt x="8098432" y="0"/>
                </a:cubicBezTo>
                <a:cubicBezTo>
                  <a:pt x="8225064" y="-58422"/>
                  <a:pt x="8388471" y="16359"/>
                  <a:pt x="8479695" y="0"/>
                </a:cubicBezTo>
                <a:cubicBezTo>
                  <a:pt x="8570919" y="-16359"/>
                  <a:pt x="8661452" y="4735"/>
                  <a:pt x="8762754" y="0"/>
                </a:cubicBezTo>
                <a:cubicBezTo>
                  <a:pt x="8864056" y="-4735"/>
                  <a:pt x="9136991" y="27274"/>
                  <a:pt x="9340426" y="0"/>
                </a:cubicBezTo>
                <a:cubicBezTo>
                  <a:pt x="9543861" y="-27274"/>
                  <a:pt x="10064620" y="60592"/>
                  <a:pt x="10420672" y="0"/>
                </a:cubicBezTo>
                <a:cubicBezTo>
                  <a:pt x="10717164" y="3012"/>
                  <a:pt x="11012042" y="258920"/>
                  <a:pt x="11020926" y="600254"/>
                </a:cubicBezTo>
                <a:cubicBezTo>
                  <a:pt x="11031166" y="768215"/>
                  <a:pt x="11014339" y="960758"/>
                  <a:pt x="11020926" y="1128462"/>
                </a:cubicBezTo>
                <a:cubicBezTo>
                  <a:pt x="11027513" y="1296166"/>
                  <a:pt x="11003864" y="1476456"/>
                  <a:pt x="11020926" y="1608650"/>
                </a:cubicBezTo>
                <a:cubicBezTo>
                  <a:pt x="11037988" y="1740844"/>
                  <a:pt x="11009388" y="1892781"/>
                  <a:pt x="11020926" y="2016811"/>
                </a:cubicBezTo>
                <a:cubicBezTo>
                  <a:pt x="11032464" y="2140841"/>
                  <a:pt x="10983664" y="2390169"/>
                  <a:pt x="11020926" y="2497000"/>
                </a:cubicBezTo>
                <a:cubicBezTo>
                  <a:pt x="11058188" y="2603831"/>
                  <a:pt x="11006339" y="2888854"/>
                  <a:pt x="11020926" y="3001198"/>
                </a:cubicBezTo>
                <a:cubicBezTo>
                  <a:pt x="11064599" y="3341897"/>
                  <a:pt x="10763978" y="3592046"/>
                  <a:pt x="10420672" y="3601452"/>
                </a:cubicBezTo>
                <a:cubicBezTo>
                  <a:pt x="10277903" y="3626368"/>
                  <a:pt x="10155990" y="3572741"/>
                  <a:pt x="10039409" y="3601452"/>
                </a:cubicBezTo>
                <a:cubicBezTo>
                  <a:pt x="9922828" y="3630163"/>
                  <a:pt x="9670305" y="3547171"/>
                  <a:pt x="9559941" y="3601452"/>
                </a:cubicBezTo>
                <a:cubicBezTo>
                  <a:pt x="9449577" y="3655733"/>
                  <a:pt x="9065730" y="3521167"/>
                  <a:pt x="8884065" y="3601452"/>
                </a:cubicBezTo>
                <a:cubicBezTo>
                  <a:pt x="8702400" y="3681737"/>
                  <a:pt x="8683259" y="3593609"/>
                  <a:pt x="8502802" y="3601452"/>
                </a:cubicBezTo>
                <a:cubicBezTo>
                  <a:pt x="8322345" y="3609295"/>
                  <a:pt x="7973223" y="3557658"/>
                  <a:pt x="7826926" y="3601452"/>
                </a:cubicBezTo>
                <a:cubicBezTo>
                  <a:pt x="7680629" y="3645246"/>
                  <a:pt x="7550785" y="3592066"/>
                  <a:pt x="7445663" y="3601452"/>
                </a:cubicBezTo>
                <a:cubicBezTo>
                  <a:pt x="7340541" y="3610838"/>
                  <a:pt x="7150725" y="3579018"/>
                  <a:pt x="6867991" y="3601452"/>
                </a:cubicBezTo>
                <a:cubicBezTo>
                  <a:pt x="6585257" y="3623886"/>
                  <a:pt x="6537647" y="3593269"/>
                  <a:pt x="6388524" y="3601452"/>
                </a:cubicBezTo>
                <a:cubicBezTo>
                  <a:pt x="6239401" y="3609635"/>
                  <a:pt x="5959307" y="3589032"/>
                  <a:pt x="5712648" y="3601452"/>
                </a:cubicBezTo>
                <a:cubicBezTo>
                  <a:pt x="5465989" y="3613872"/>
                  <a:pt x="5486262" y="3569717"/>
                  <a:pt x="5429589" y="3601452"/>
                </a:cubicBezTo>
                <a:cubicBezTo>
                  <a:pt x="5372916" y="3633187"/>
                  <a:pt x="4945160" y="3564525"/>
                  <a:pt x="4655509" y="3601452"/>
                </a:cubicBezTo>
                <a:cubicBezTo>
                  <a:pt x="4365858" y="3638379"/>
                  <a:pt x="4232343" y="3510751"/>
                  <a:pt x="3881429" y="3601452"/>
                </a:cubicBezTo>
                <a:cubicBezTo>
                  <a:pt x="3530515" y="3692153"/>
                  <a:pt x="3450942" y="3572709"/>
                  <a:pt x="3107349" y="3601452"/>
                </a:cubicBezTo>
                <a:cubicBezTo>
                  <a:pt x="2763756" y="3630195"/>
                  <a:pt x="2611137" y="3572755"/>
                  <a:pt x="2431473" y="3601452"/>
                </a:cubicBezTo>
                <a:cubicBezTo>
                  <a:pt x="2251809" y="3630149"/>
                  <a:pt x="2202408" y="3576153"/>
                  <a:pt x="2050210" y="3601452"/>
                </a:cubicBezTo>
                <a:cubicBezTo>
                  <a:pt x="1898012" y="3626751"/>
                  <a:pt x="1837084" y="3575197"/>
                  <a:pt x="1767151" y="3601452"/>
                </a:cubicBezTo>
                <a:cubicBezTo>
                  <a:pt x="1697218" y="3627707"/>
                  <a:pt x="1477945" y="3591924"/>
                  <a:pt x="1189479" y="3601452"/>
                </a:cubicBezTo>
                <a:cubicBezTo>
                  <a:pt x="901013" y="3610980"/>
                  <a:pt x="792345" y="3585108"/>
                  <a:pt x="600254" y="3601452"/>
                </a:cubicBezTo>
                <a:cubicBezTo>
                  <a:pt x="230602" y="3568231"/>
                  <a:pt x="35140" y="3299367"/>
                  <a:pt x="0" y="3001198"/>
                </a:cubicBezTo>
                <a:cubicBezTo>
                  <a:pt x="-30814" y="2815298"/>
                  <a:pt x="26693" y="2682760"/>
                  <a:pt x="0" y="2497000"/>
                </a:cubicBezTo>
                <a:cubicBezTo>
                  <a:pt x="-26693" y="2311240"/>
                  <a:pt x="23504" y="2160891"/>
                  <a:pt x="0" y="2064830"/>
                </a:cubicBezTo>
                <a:cubicBezTo>
                  <a:pt x="-23504" y="1968769"/>
                  <a:pt x="10320" y="1763408"/>
                  <a:pt x="0" y="1656669"/>
                </a:cubicBezTo>
                <a:cubicBezTo>
                  <a:pt x="-10320" y="1549930"/>
                  <a:pt x="52565" y="1362774"/>
                  <a:pt x="0" y="1152471"/>
                </a:cubicBezTo>
                <a:cubicBezTo>
                  <a:pt x="-52565" y="942168"/>
                  <a:pt x="43391" y="735912"/>
                  <a:pt x="0" y="600254"/>
                </a:cubicBezTo>
                <a:close/>
              </a:path>
            </a:pathLst>
          </a:cu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w="57150">
            <a:extLst>
              <a:ext uri="{C807C97D-BFC1-408E-A445-0C87EB9F89A2}">
                <ask:lineSketchStyleProps xmlns:ask="http://schemas.microsoft.com/office/drawing/2018/sketchyshapes" sd="112067668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rgbClr val="C00000"/>
                </a:solidFill>
              </a:rPr>
              <a:t>In questa fase di «eccezione» è opportuno che i sistemi di gestione dei rischi aziendali e di controllo interno reagiscano tempestivamente alle luce delle continue disposizioni normative prodotte dal Governo al fine di far assorbire le novità all’interno della propria organizzazione.</a:t>
            </a:r>
          </a:p>
          <a:p>
            <a:pPr algn="ctr"/>
            <a:endParaRPr lang="it-IT" sz="2000" dirty="0">
              <a:solidFill>
                <a:srgbClr val="C00000"/>
              </a:solidFill>
            </a:endParaRPr>
          </a:p>
          <a:p>
            <a:pPr algn="ctr"/>
            <a:endParaRPr lang="it-IT" sz="2000" dirty="0">
              <a:solidFill>
                <a:srgbClr val="C00000"/>
              </a:solidFill>
            </a:endParaRPr>
          </a:p>
          <a:p>
            <a:pPr algn="ctr"/>
            <a:r>
              <a:rPr lang="it-IT" sz="2000" dirty="0">
                <a:solidFill>
                  <a:srgbClr val="C00000"/>
                </a:solidFill>
              </a:rPr>
              <a:t>Tutte le figure preposte alla prevenzione dei rischi potranno interloquire efficacemente con il </a:t>
            </a:r>
            <a:r>
              <a:rPr lang="it-IT" sz="2000" i="1" dirty="0">
                <a:solidFill>
                  <a:srgbClr val="C00000"/>
                </a:solidFill>
              </a:rPr>
              <a:t>management</a:t>
            </a:r>
            <a:r>
              <a:rPr lang="it-IT" sz="2000" dirty="0">
                <a:solidFill>
                  <a:srgbClr val="C00000"/>
                </a:solidFill>
              </a:rPr>
              <a:t> aziendale con lo scopo di ridurre al minimo il rischio di contagio e la diffusione dell’agente biologico all’interno delle proprie strutture.  Adottando, quando necessario, misure di contenimento più stringenti.</a:t>
            </a:r>
          </a:p>
        </p:txBody>
      </p:sp>
      <p:pic>
        <p:nvPicPr>
          <p:cNvPr id="8" name="Immagine 7">
            <a:extLst>
              <a:ext uri="{FF2B5EF4-FFF2-40B4-BE49-F238E27FC236}">
                <a16:creationId xmlns:a16="http://schemas.microsoft.com/office/drawing/2014/main" id="{F7B66EDA-CD18-4FA2-9708-12445FC59EB1}"/>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11" name="Immagine 10">
            <a:extLst>
              <a:ext uri="{FF2B5EF4-FFF2-40B4-BE49-F238E27FC236}">
                <a16:creationId xmlns:a16="http://schemas.microsoft.com/office/drawing/2014/main" id="{028EF76D-11F6-41B4-9979-D24BF0E36686}"/>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12" name="Immagine 11">
            <a:extLst>
              <a:ext uri="{FF2B5EF4-FFF2-40B4-BE49-F238E27FC236}">
                <a16:creationId xmlns:a16="http://schemas.microsoft.com/office/drawing/2014/main" id="{A0817968-5832-4C3E-BEDA-3EB268984467}"/>
              </a:ext>
            </a:extLst>
          </p:cNvPr>
          <p:cNvPicPr>
            <a:picLocks noChangeAspect="1"/>
          </p:cNvPicPr>
          <p:nvPr/>
        </p:nvPicPr>
        <p:blipFill>
          <a:blip r:embed="rId4"/>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1052853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95F52CE4-9359-46A1-AE4D-CA0A44D1028B}"/>
              </a:ext>
            </a:extLst>
          </p:cNvPr>
          <p:cNvSpPr>
            <a:spLocks noGrp="1"/>
          </p:cNvSpPr>
          <p:nvPr>
            <p:ph idx="1"/>
          </p:nvPr>
        </p:nvSpPr>
        <p:spPr/>
        <p:txBody>
          <a:bodyPr/>
          <a:lstStyle/>
          <a:p>
            <a:pPr marL="0" indent="0">
              <a:spcBef>
                <a:spcPts val="0"/>
              </a:spcBef>
              <a:buNone/>
            </a:pPr>
            <a:r>
              <a:rPr lang="it-IT" dirty="0"/>
              <a:t>Tutti i provvedimenti del Governo si possono trovare al link sottostante</a:t>
            </a:r>
          </a:p>
          <a:p>
            <a:pPr marL="0" indent="0">
              <a:spcBef>
                <a:spcPts val="0"/>
              </a:spcBef>
              <a:buNone/>
            </a:pPr>
            <a:r>
              <a:rPr lang="it-IT" sz="1600" dirty="0"/>
              <a:t>(</a:t>
            </a:r>
            <a:r>
              <a:rPr lang="it-IT" sz="1600" dirty="0">
                <a:hlinkClick r:id="rId2"/>
              </a:rPr>
              <a:t>https://www.gazzettaufficiale.it/attiAssociati/1?areaNode=12</a:t>
            </a:r>
            <a:r>
              <a:rPr lang="it-IT" sz="1600" dirty="0"/>
              <a:t>)</a:t>
            </a:r>
          </a:p>
          <a:p>
            <a:pPr marL="0" indent="0">
              <a:spcBef>
                <a:spcPts val="0"/>
              </a:spcBef>
              <a:buNone/>
            </a:pPr>
            <a:endParaRPr lang="it-IT" sz="1600" dirty="0"/>
          </a:p>
          <a:p>
            <a:pPr marL="0" indent="0">
              <a:spcBef>
                <a:spcPts val="0"/>
              </a:spcBef>
              <a:buNone/>
            </a:pPr>
            <a:endParaRPr lang="it-IT" sz="1600" dirty="0"/>
          </a:p>
        </p:txBody>
      </p:sp>
      <p:pic>
        <p:nvPicPr>
          <p:cNvPr id="4" name="Immagine 3">
            <a:extLst>
              <a:ext uri="{FF2B5EF4-FFF2-40B4-BE49-F238E27FC236}">
                <a16:creationId xmlns:a16="http://schemas.microsoft.com/office/drawing/2014/main" id="{F1C861B2-ADCF-4945-A523-105002FF671E}"/>
              </a:ext>
            </a:extLst>
          </p:cNvPr>
          <p:cNvPicPr>
            <a:picLocks noChangeAspect="1"/>
          </p:cNvPicPr>
          <p:nvPr/>
        </p:nvPicPr>
        <p:blipFill>
          <a:blip r:embed="rId3"/>
          <a:stretch>
            <a:fillRect/>
          </a:stretch>
        </p:blipFill>
        <p:spPr>
          <a:xfrm>
            <a:off x="10625490" y="139254"/>
            <a:ext cx="525379" cy="525379"/>
          </a:xfrm>
          <a:prstGeom prst="rect">
            <a:avLst/>
          </a:prstGeom>
        </p:spPr>
      </p:pic>
      <p:pic>
        <p:nvPicPr>
          <p:cNvPr id="6" name="Immagine 5">
            <a:extLst>
              <a:ext uri="{FF2B5EF4-FFF2-40B4-BE49-F238E27FC236}">
                <a16:creationId xmlns:a16="http://schemas.microsoft.com/office/drawing/2014/main" id="{B43E4AB7-CC66-4551-9CB7-7833BABD2CE4}"/>
              </a:ext>
            </a:extLst>
          </p:cNvPr>
          <p:cNvPicPr>
            <a:picLocks noChangeAspect="1"/>
          </p:cNvPicPr>
          <p:nvPr/>
        </p:nvPicPr>
        <p:blipFill>
          <a:blip r:embed="rId4"/>
          <a:stretch>
            <a:fillRect/>
          </a:stretch>
        </p:blipFill>
        <p:spPr>
          <a:xfrm>
            <a:off x="11375448" y="139254"/>
            <a:ext cx="525379" cy="525379"/>
          </a:xfrm>
          <a:prstGeom prst="rect">
            <a:avLst/>
          </a:prstGeom>
        </p:spPr>
      </p:pic>
      <p:pic>
        <p:nvPicPr>
          <p:cNvPr id="7" name="Immagine 6">
            <a:extLst>
              <a:ext uri="{FF2B5EF4-FFF2-40B4-BE49-F238E27FC236}">
                <a16:creationId xmlns:a16="http://schemas.microsoft.com/office/drawing/2014/main" id="{FA56DE92-3544-4841-A836-0AC3BE2A46C5}"/>
              </a:ext>
            </a:extLst>
          </p:cNvPr>
          <p:cNvPicPr>
            <a:picLocks noChangeAspect="1"/>
          </p:cNvPicPr>
          <p:nvPr/>
        </p:nvPicPr>
        <p:blipFill>
          <a:blip r:embed="rId5"/>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1083961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451579" y="1976967"/>
            <a:ext cx="9603275" cy="2598601"/>
          </a:xfrm>
        </p:spPr>
        <p:txBody>
          <a:bodyPr>
            <a:noAutofit/>
          </a:bodyPr>
          <a:lstStyle/>
          <a:p>
            <a:pPr marL="0" indent="0" algn="ctr">
              <a:buNone/>
            </a:pPr>
            <a:r>
              <a:rPr lang="it-IT" sz="4400" dirty="0"/>
              <a:t>Sarà nostra cura aggiornare ed illustrare le ulteriori novità.</a:t>
            </a:r>
          </a:p>
          <a:p>
            <a:pPr marL="0" indent="0" algn="ctr">
              <a:buNone/>
            </a:pPr>
            <a:r>
              <a:rPr lang="it-IT" sz="4400" dirty="0"/>
              <a:t>GRAZIE PER L’ATTENZIONE</a:t>
            </a:r>
          </a:p>
        </p:txBody>
      </p:sp>
      <p:pic>
        <p:nvPicPr>
          <p:cNvPr id="9" name="Immagine 8">
            <a:extLst>
              <a:ext uri="{FF2B5EF4-FFF2-40B4-BE49-F238E27FC236}">
                <a16:creationId xmlns:a16="http://schemas.microsoft.com/office/drawing/2014/main" id="{788299E4-BEAD-42FA-8E92-929F0BD27BDF}"/>
              </a:ext>
            </a:extLst>
          </p:cNvPr>
          <p:cNvPicPr>
            <a:picLocks noChangeAspect="1"/>
          </p:cNvPicPr>
          <p:nvPr/>
        </p:nvPicPr>
        <p:blipFill>
          <a:blip r:embed="rId2"/>
          <a:stretch>
            <a:fillRect/>
          </a:stretch>
        </p:blipFill>
        <p:spPr>
          <a:xfrm>
            <a:off x="3215248" y="4881033"/>
            <a:ext cx="855525" cy="855525"/>
          </a:xfrm>
          <a:prstGeom prst="rect">
            <a:avLst/>
          </a:prstGeom>
        </p:spPr>
      </p:pic>
      <p:pic>
        <p:nvPicPr>
          <p:cNvPr id="10" name="Immagine 9">
            <a:extLst>
              <a:ext uri="{FF2B5EF4-FFF2-40B4-BE49-F238E27FC236}">
                <a16:creationId xmlns:a16="http://schemas.microsoft.com/office/drawing/2014/main" id="{91947453-A4EB-40C7-98B2-C2BD24E0C679}"/>
              </a:ext>
            </a:extLst>
          </p:cNvPr>
          <p:cNvPicPr>
            <a:picLocks noChangeAspect="1"/>
          </p:cNvPicPr>
          <p:nvPr/>
        </p:nvPicPr>
        <p:blipFill>
          <a:blip r:embed="rId3"/>
          <a:stretch>
            <a:fillRect/>
          </a:stretch>
        </p:blipFill>
        <p:spPr>
          <a:xfrm>
            <a:off x="8121227" y="4881033"/>
            <a:ext cx="855525" cy="855525"/>
          </a:xfrm>
          <a:prstGeom prst="rect">
            <a:avLst/>
          </a:prstGeom>
        </p:spPr>
      </p:pic>
      <p:pic>
        <p:nvPicPr>
          <p:cNvPr id="11" name="Immagine 10">
            <a:extLst>
              <a:ext uri="{FF2B5EF4-FFF2-40B4-BE49-F238E27FC236}">
                <a16:creationId xmlns:a16="http://schemas.microsoft.com/office/drawing/2014/main" id="{E9B81532-AC5A-4809-BB2E-4E28B337D6A3}"/>
              </a:ext>
            </a:extLst>
          </p:cNvPr>
          <p:cNvPicPr>
            <a:picLocks noChangeAspect="1"/>
          </p:cNvPicPr>
          <p:nvPr/>
        </p:nvPicPr>
        <p:blipFill>
          <a:blip r:embed="rId4"/>
          <a:stretch>
            <a:fillRect/>
          </a:stretch>
        </p:blipFill>
        <p:spPr>
          <a:xfrm>
            <a:off x="4874771" y="4973426"/>
            <a:ext cx="2442458" cy="692241"/>
          </a:xfrm>
          <a:prstGeom prst="rect">
            <a:avLst/>
          </a:prstGeom>
        </p:spPr>
      </p:pic>
    </p:spTree>
    <p:extLst>
      <p:ext uri="{BB962C8B-B14F-4D97-AF65-F5344CB8AC3E}">
        <p14:creationId xmlns:p14="http://schemas.microsoft.com/office/powerpoint/2010/main" val="189136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r>
              <a:rPr lang="it-IT" u="sng" dirty="0"/>
              <a:t>Il nuovo provvedimento del governo:</a:t>
            </a:r>
            <a:br>
              <a:rPr lang="it-IT" dirty="0"/>
            </a:br>
            <a:r>
              <a:rPr lang="it-IT" b="1" i="1" dirty="0">
                <a:solidFill>
                  <a:srgbClr val="FF0000"/>
                </a:solidFill>
              </a:rPr>
              <a:t>Il Decreto legge 25 marzo 2020 n. 19</a:t>
            </a: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768626" y="2015732"/>
            <a:ext cx="10606821" cy="3868233"/>
          </a:xfrm>
        </p:spPr>
        <p:txBody>
          <a:bodyPr>
            <a:normAutofit/>
          </a:bodyPr>
          <a:lstStyle/>
          <a:p>
            <a:pPr algn="just"/>
            <a:r>
              <a:rPr lang="it-IT" b="1" i="1" dirty="0"/>
              <a:t>Le disposizioni adottate sin qui dal Governo, anche con i DPCM di marzo, necessarie per fronteggiare l’emergenza epidemiologica, avevano sollevato enormi dubbi circa la </a:t>
            </a:r>
            <a:r>
              <a:rPr lang="it-IT" b="1" i="1" dirty="0">
                <a:solidFill>
                  <a:srgbClr val="3366CC"/>
                </a:solidFill>
              </a:rPr>
              <a:t>compatibilità con gli inviolabili principi costituzionali </a:t>
            </a:r>
            <a:r>
              <a:rPr lang="it-IT" b="1" i="1" dirty="0"/>
              <a:t>e con le esigenza di </a:t>
            </a:r>
            <a:r>
              <a:rPr lang="it-IT" b="1" i="1" dirty="0">
                <a:solidFill>
                  <a:srgbClr val="3366CC"/>
                </a:solidFill>
              </a:rPr>
              <a:t>chiarezza e coordinamento del sistema, </a:t>
            </a:r>
            <a:r>
              <a:rPr lang="it-IT" b="1" i="1" dirty="0">
                <a:solidFill>
                  <a:schemeClr val="bg2">
                    <a:lumMod val="10000"/>
                  </a:schemeClr>
                </a:solidFill>
              </a:rPr>
              <a:t>soprattutto</a:t>
            </a:r>
            <a:r>
              <a:rPr lang="it-IT" b="1" i="1" dirty="0">
                <a:solidFill>
                  <a:srgbClr val="3366CC"/>
                </a:solidFill>
              </a:rPr>
              <a:t> </a:t>
            </a:r>
            <a:r>
              <a:rPr lang="it-IT" b="1" i="1" dirty="0"/>
              <a:t>nell’applicazione delle sanzioni a carico dei cittadini trasgressori.</a:t>
            </a:r>
          </a:p>
          <a:p>
            <a:pPr algn="just"/>
            <a:r>
              <a:rPr lang="it-IT" b="1" i="1" dirty="0"/>
              <a:t>Con il nuovo Decreto legge n. 19/2020, il Governo è ritornato sulla questione per </a:t>
            </a:r>
            <a:r>
              <a:rPr lang="it-IT" b="1" i="1" dirty="0">
                <a:solidFill>
                  <a:srgbClr val="3366CC"/>
                </a:solidFill>
              </a:rPr>
              <a:t>riordinare il quadro sanzionatorio</a:t>
            </a:r>
            <a:r>
              <a:rPr lang="it-IT" b="1" i="1" dirty="0"/>
              <a:t> e, allo stesso tempo, per rendere più efficace l’azione deterrente delle prescrizioni, </a:t>
            </a:r>
            <a:r>
              <a:rPr lang="it-IT" b="1" i="1" dirty="0">
                <a:solidFill>
                  <a:srgbClr val="6600CC"/>
                </a:solidFill>
              </a:rPr>
              <a:t>sgravando la giustizia penale e riportando il fulcro dell’accertamento </a:t>
            </a:r>
            <a:r>
              <a:rPr lang="it-IT" b="1" i="1" dirty="0"/>
              <a:t>nell’ambito del </a:t>
            </a:r>
            <a:r>
              <a:rPr lang="it-IT" b="1" i="1" dirty="0">
                <a:highlight>
                  <a:srgbClr val="FFFF00"/>
                </a:highlight>
              </a:rPr>
              <a:t>procedimento amministrativo</a:t>
            </a:r>
            <a:r>
              <a:rPr lang="it-IT" b="1" i="1" dirty="0"/>
              <a:t> di cui alla legge n. 689/1981 (c.d. </a:t>
            </a:r>
            <a:r>
              <a:rPr lang="it-IT" b="1" i="1" dirty="0">
                <a:solidFill>
                  <a:srgbClr val="3366CC"/>
                </a:solidFill>
              </a:rPr>
              <a:t>«Legge di depenalizzazione»</a:t>
            </a:r>
            <a:r>
              <a:rPr lang="it-IT" b="1" i="1" dirty="0"/>
              <a:t> ).</a:t>
            </a:r>
          </a:p>
        </p:txBody>
      </p:sp>
      <p:sp>
        <p:nvSpPr>
          <p:cNvPr id="6" name="Rettangolo con un angolo ritagliato 5">
            <a:extLst>
              <a:ext uri="{FF2B5EF4-FFF2-40B4-BE49-F238E27FC236}">
                <a16:creationId xmlns:a16="http://schemas.microsoft.com/office/drawing/2014/main" id="{E9C6B7C8-73EC-4C8B-874F-F8154D1E8721}"/>
              </a:ext>
            </a:extLst>
          </p:cNvPr>
          <p:cNvSpPr/>
          <p:nvPr/>
        </p:nvSpPr>
        <p:spPr>
          <a:xfrm>
            <a:off x="0" y="11751"/>
            <a:ext cx="4347411" cy="792768"/>
          </a:xfrm>
          <a:prstGeom prst="snip1Rect">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pic>
        <p:nvPicPr>
          <p:cNvPr id="7" name="Immagine 6">
            <a:extLst>
              <a:ext uri="{FF2B5EF4-FFF2-40B4-BE49-F238E27FC236}">
                <a16:creationId xmlns:a16="http://schemas.microsoft.com/office/drawing/2014/main" id="{CC0EB590-5EB6-466D-ABCA-B4B4F1937A7D}"/>
              </a:ext>
            </a:extLst>
          </p:cNvPr>
          <p:cNvPicPr>
            <a:picLocks noChangeAspect="1"/>
          </p:cNvPicPr>
          <p:nvPr/>
        </p:nvPicPr>
        <p:blipFill>
          <a:blip r:embed="rId4"/>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EA4267A8-9EF6-461C-8E2B-79C6BA21C59D}"/>
              </a:ext>
            </a:extLst>
          </p:cNvPr>
          <p:cNvPicPr>
            <a:picLocks noChangeAspect="1"/>
          </p:cNvPicPr>
          <p:nvPr/>
        </p:nvPicPr>
        <p:blipFill>
          <a:blip r:embed="rId5"/>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C47BE965-BFD6-4F79-A203-2D12E03284C9}"/>
              </a:ext>
            </a:extLst>
          </p:cNvPr>
          <p:cNvPicPr>
            <a:picLocks noChangeAspect="1"/>
          </p:cNvPicPr>
          <p:nvPr/>
        </p:nvPicPr>
        <p:blipFill>
          <a:blip r:embed="rId6"/>
          <a:stretch>
            <a:fillRect/>
          </a:stretch>
        </p:blipFill>
        <p:spPr>
          <a:xfrm>
            <a:off x="8900995" y="189390"/>
            <a:ext cx="1499916" cy="425106"/>
          </a:xfrm>
          <a:prstGeom prst="rect">
            <a:avLst/>
          </a:prstGeom>
        </p:spPr>
      </p:pic>
    </p:spTree>
    <p:extLst>
      <p:ext uri="{BB962C8B-B14F-4D97-AF65-F5344CB8AC3E}">
        <p14:creationId xmlns:p14="http://schemas.microsoft.com/office/powerpoint/2010/main" val="307958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a:xfrm>
            <a:off x="1493212" y="804519"/>
            <a:ext cx="9603275" cy="1239258"/>
          </a:xfrm>
        </p:spPr>
        <p:txBody>
          <a:bodyPr>
            <a:normAutofit/>
          </a:bodyPr>
          <a:lstStyle/>
          <a:p>
            <a:pPr algn="ctr"/>
            <a:r>
              <a:rPr lang="it-IT" sz="2400" b="1" i="1" dirty="0">
                <a:solidFill>
                  <a:schemeClr val="tx2">
                    <a:lumMod val="60000"/>
                    <a:lumOff val="40000"/>
                  </a:schemeClr>
                </a:solidFill>
                <a:highlight>
                  <a:srgbClr val="FFFF00"/>
                </a:highlight>
              </a:rPr>
              <a:t>Art. 4, comma1</a:t>
            </a:r>
            <a:r>
              <a:rPr lang="it-IT" sz="2400" b="1" i="1" dirty="0">
                <a:solidFill>
                  <a:srgbClr val="FF0000"/>
                </a:solidFill>
              </a:rPr>
              <a:t>,  del nuovo </a:t>
            </a:r>
            <a:r>
              <a:rPr lang="it-IT" sz="2400" b="1" i="1" dirty="0" err="1">
                <a:solidFill>
                  <a:srgbClr val="FF0000"/>
                </a:solidFill>
              </a:rPr>
              <a:t>d.l.</a:t>
            </a:r>
            <a:r>
              <a:rPr lang="it-IT" sz="2400" b="1" i="1" dirty="0">
                <a:solidFill>
                  <a:srgbClr val="FF0000"/>
                </a:solidFill>
              </a:rPr>
              <a:t> 25 marzo 2020 n. 19 </a:t>
            </a:r>
            <a:br>
              <a:rPr lang="it-IT" b="1" i="1" dirty="0">
                <a:solidFill>
                  <a:srgbClr val="FF0000"/>
                </a:solidFill>
              </a:rPr>
            </a:br>
            <a:r>
              <a:rPr lang="it-IT" b="1" i="1" dirty="0">
                <a:solidFill>
                  <a:srgbClr val="FF0000"/>
                </a:solidFill>
                <a:sym typeface="Wingdings" panose="05000000000000000000" pitchFamily="2" charset="2"/>
              </a:rPr>
              <a:t> </a:t>
            </a:r>
            <a:r>
              <a:rPr lang="it-IT" b="1" i="1" u="sng" dirty="0">
                <a:solidFill>
                  <a:srgbClr val="FF0000"/>
                </a:solidFill>
                <a:highlight>
                  <a:srgbClr val="00FF00"/>
                </a:highlight>
              </a:rPr>
              <a:t>Sanzione da 400 a 3000 euro </a:t>
            </a:r>
            <a:br>
              <a:rPr lang="it-IT" b="1" i="1" u="sng" dirty="0">
                <a:solidFill>
                  <a:srgbClr val="FF0000"/>
                </a:solidFill>
              </a:rPr>
            </a:br>
            <a:r>
              <a:rPr lang="it-IT" sz="2200" b="1" i="1" u="sng" dirty="0">
                <a:solidFill>
                  <a:srgbClr val="6600CC"/>
                </a:solidFill>
              </a:rPr>
              <a:t>In caso di inosservanza delle seguenti misure</a:t>
            </a:r>
          </a:p>
        </p:txBody>
      </p:sp>
      <p:pic>
        <p:nvPicPr>
          <p:cNvPr id="7" name="Immagine 6">
            <a:extLst>
              <a:ext uri="{FF2B5EF4-FFF2-40B4-BE49-F238E27FC236}">
                <a16:creationId xmlns:a16="http://schemas.microsoft.com/office/drawing/2014/main" id="{CC0EB590-5EB6-466D-ABCA-B4B4F1937A7D}"/>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EA4267A8-9EF6-461C-8E2B-79C6BA21C59D}"/>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C47BE965-BFD6-4F79-A203-2D12E03284C9}"/>
              </a:ext>
            </a:extLst>
          </p:cNvPr>
          <p:cNvPicPr>
            <a:picLocks noChangeAspect="1"/>
          </p:cNvPicPr>
          <p:nvPr/>
        </p:nvPicPr>
        <p:blipFill>
          <a:blip r:embed="rId4"/>
          <a:stretch>
            <a:fillRect/>
          </a:stretch>
        </p:blipFill>
        <p:spPr>
          <a:xfrm>
            <a:off x="8900995" y="189390"/>
            <a:ext cx="1499916" cy="425106"/>
          </a:xfrm>
          <a:prstGeom prst="rect">
            <a:avLst/>
          </a:prstGeom>
        </p:spPr>
      </p:pic>
      <p:pic>
        <p:nvPicPr>
          <p:cNvPr id="10" name="Segnaposto contenuto 9">
            <a:extLst>
              <a:ext uri="{FF2B5EF4-FFF2-40B4-BE49-F238E27FC236}">
                <a16:creationId xmlns:a16="http://schemas.microsoft.com/office/drawing/2014/main" id="{2B725CDC-FAF8-487D-8484-55228BD844A0}"/>
              </a:ext>
            </a:extLst>
          </p:cNvPr>
          <p:cNvPicPr>
            <a:picLocks noGrp="1" noChangeAspect="1"/>
          </p:cNvPicPr>
          <p:nvPr>
            <p:ph idx="1"/>
          </p:nvPr>
        </p:nvPicPr>
        <p:blipFill rotWithShape="1">
          <a:blip r:embed="rId5"/>
          <a:srcRect l="9451" t="65083" r="60354" b="24371"/>
          <a:stretch/>
        </p:blipFill>
        <p:spPr>
          <a:xfrm>
            <a:off x="937961" y="1957590"/>
            <a:ext cx="3410936" cy="570049"/>
          </a:xfrm>
          <a:prstGeom prst="rect">
            <a:avLst/>
          </a:prstGeom>
        </p:spPr>
      </p:pic>
      <p:pic>
        <p:nvPicPr>
          <p:cNvPr id="11" name="Immagine 10">
            <a:extLst>
              <a:ext uri="{FF2B5EF4-FFF2-40B4-BE49-F238E27FC236}">
                <a16:creationId xmlns:a16="http://schemas.microsoft.com/office/drawing/2014/main" id="{B2090AF7-4C43-4383-B492-C7161DA780C0}"/>
              </a:ext>
            </a:extLst>
          </p:cNvPr>
          <p:cNvPicPr>
            <a:picLocks noChangeAspect="1"/>
          </p:cNvPicPr>
          <p:nvPr/>
        </p:nvPicPr>
        <p:blipFill rotWithShape="1">
          <a:blip r:embed="rId6"/>
          <a:srcRect l="39963" t="21081" r="29423" b="11712"/>
          <a:stretch/>
        </p:blipFill>
        <p:spPr>
          <a:xfrm>
            <a:off x="937961" y="2527639"/>
            <a:ext cx="3410936" cy="4209941"/>
          </a:xfrm>
          <a:prstGeom prst="rect">
            <a:avLst/>
          </a:prstGeom>
        </p:spPr>
      </p:pic>
      <p:pic>
        <p:nvPicPr>
          <p:cNvPr id="12" name="Immagine 11">
            <a:extLst>
              <a:ext uri="{FF2B5EF4-FFF2-40B4-BE49-F238E27FC236}">
                <a16:creationId xmlns:a16="http://schemas.microsoft.com/office/drawing/2014/main" id="{460623F1-D9BD-4E1C-ABF4-5A86FA171668}"/>
              </a:ext>
            </a:extLst>
          </p:cNvPr>
          <p:cNvPicPr>
            <a:picLocks noChangeAspect="1"/>
          </p:cNvPicPr>
          <p:nvPr/>
        </p:nvPicPr>
        <p:blipFill rotWithShape="1">
          <a:blip r:embed="rId7"/>
          <a:srcRect l="40131" t="22442" r="29342" b="8050"/>
          <a:stretch/>
        </p:blipFill>
        <p:spPr>
          <a:xfrm>
            <a:off x="4589382" y="2043777"/>
            <a:ext cx="3410937" cy="4128106"/>
          </a:xfrm>
          <a:prstGeom prst="rect">
            <a:avLst/>
          </a:prstGeom>
        </p:spPr>
      </p:pic>
      <p:pic>
        <p:nvPicPr>
          <p:cNvPr id="13" name="Immagine 12">
            <a:extLst>
              <a:ext uri="{FF2B5EF4-FFF2-40B4-BE49-F238E27FC236}">
                <a16:creationId xmlns:a16="http://schemas.microsoft.com/office/drawing/2014/main" id="{CF0CBFED-AD39-43C6-B269-C5B9460A5A1F}"/>
              </a:ext>
            </a:extLst>
          </p:cNvPr>
          <p:cNvPicPr>
            <a:picLocks noChangeAspect="1"/>
          </p:cNvPicPr>
          <p:nvPr/>
        </p:nvPicPr>
        <p:blipFill rotWithShape="1">
          <a:blip r:embed="rId8"/>
          <a:srcRect l="9326" t="18513" r="60263" b="74390"/>
          <a:stretch/>
        </p:blipFill>
        <p:spPr>
          <a:xfrm>
            <a:off x="4589383" y="6164033"/>
            <a:ext cx="3410936" cy="486433"/>
          </a:xfrm>
          <a:prstGeom prst="rect">
            <a:avLst/>
          </a:prstGeom>
        </p:spPr>
      </p:pic>
      <p:pic>
        <p:nvPicPr>
          <p:cNvPr id="15" name="Immagine 14">
            <a:extLst>
              <a:ext uri="{FF2B5EF4-FFF2-40B4-BE49-F238E27FC236}">
                <a16:creationId xmlns:a16="http://schemas.microsoft.com/office/drawing/2014/main" id="{BB16AFFA-C1ED-49E0-94BB-B4549B78E6E1}"/>
              </a:ext>
            </a:extLst>
          </p:cNvPr>
          <p:cNvPicPr>
            <a:picLocks noChangeAspect="1"/>
          </p:cNvPicPr>
          <p:nvPr/>
        </p:nvPicPr>
        <p:blipFill rotWithShape="1">
          <a:blip r:embed="rId9"/>
          <a:srcRect l="9327" t="27019" r="60132" b="8284"/>
          <a:stretch/>
        </p:blipFill>
        <p:spPr>
          <a:xfrm>
            <a:off x="8157534" y="2242614"/>
            <a:ext cx="3356932" cy="3998041"/>
          </a:xfrm>
          <a:prstGeom prst="rect">
            <a:avLst/>
          </a:prstGeom>
        </p:spPr>
      </p:pic>
      <p:sp>
        <p:nvSpPr>
          <p:cNvPr id="16" name="Croce 15">
            <a:extLst>
              <a:ext uri="{FF2B5EF4-FFF2-40B4-BE49-F238E27FC236}">
                <a16:creationId xmlns:a16="http://schemas.microsoft.com/office/drawing/2014/main" id="{E933C9CA-97BA-4346-8F35-3E4F7C46B088}"/>
              </a:ext>
            </a:extLst>
          </p:cNvPr>
          <p:cNvSpPr/>
          <p:nvPr/>
        </p:nvSpPr>
        <p:spPr>
          <a:xfrm>
            <a:off x="1077632" y="6155142"/>
            <a:ext cx="159497" cy="171026"/>
          </a:xfrm>
          <a:prstGeom prst="plus">
            <a:avLst/>
          </a:prstGeom>
          <a:solidFill>
            <a:srgbClr val="FF33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roce 16">
            <a:extLst>
              <a:ext uri="{FF2B5EF4-FFF2-40B4-BE49-F238E27FC236}">
                <a16:creationId xmlns:a16="http://schemas.microsoft.com/office/drawing/2014/main" id="{3D1C31CC-3FB9-4522-B3E6-14F193C56FE4}"/>
              </a:ext>
            </a:extLst>
          </p:cNvPr>
          <p:cNvSpPr/>
          <p:nvPr/>
        </p:nvSpPr>
        <p:spPr>
          <a:xfrm>
            <a:off x="4726452" y="2575765"/>
            <a:ext cx="159497" cy="171026"/>
          </a:xfrm>
          <a:prstGeom prst="plus">
            <a:avLst/>
          </a:prstGeom>
          <a:solidFill>
            <a:srgbClr val="FF33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roce 17">
            <a:extLst>
              <a:ext uri="{FF2B5EF4-FFF2-40B4-BE49-F238E27FC236}">
                <a16:creationId xmlns:a16="http://schemas.microsoft.com/office/drawing/2014/main" id="{A0BB3EB7-2B6C-4E81-A76C-E3AB57B9EF7C}"/>
              </a:ext>
            </a:extLst>
          </p:cNvPr>
          <p:cNvSpPr/>
          <p:nvPr/>
        </p:nvSpPr>
        <p:spPr>
          <a:xfrm>
            <a:off x="4726452" y="4893849"/>
            <a:ext cx="159497" cy="171026"/>
          </a:xfrm>
          <a:prstGeom prst="plus">
            <a:avLst/>
          </a:prstGeom>
          <a:solidFill>
            <a:srgbClr val="FF33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con un angolo ritagliato 19">
            <a:extLst>
              <a:ext uri="{FF2B5EF4-FFF2-40B4-BE49-F238E27FC236}">
                <a16:creationId xmlns:a16="http://schemas.microsoft.com/office/drawing/2014/main" id="{6437B099-7BE2-4328-974A-A9FA754B15F3}"/>
              </a:ext>
            </a:extLst>
          </p:cNvPr>
          <p:cNvSpPr/>
          <p:nvPr/>
        </p:nvSpPr>
        <p:spPr>
          <a:xfrm>
            <a:off x="1486" y="11751"/>
            <a:ext cx="4347411" cy="792768"/>
          </a:xfrm>
          <a:prstGeom prst="snip1Rect">
            <a:avLst/>
          </a:prstGeom>
          <a:blipFill dpi="0"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79661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C0EB590-5EB6-466D-ABCA-B4B4F1937A7D}"/>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EA4267A8-9EF6-461C-8E2B-79C6BA21C59D}"/>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C47BE965-BFD6-4F79-A203-2D12E03284C9}"/>
              </a:ext>
            </a:extLst>
          </p:cNvPr>
          <p:cNvPicPr>
            <a:picLocks noChangeAspect="1"/>
          </p:cNvPicPr>
          <p:nvPr/>
        </p:nvPicPr>
        <p:blipFill>
          <a:blip r:embed="rId4"/>
          <a:stretch>
            <a:fillRect/>
          </a:stretch>
        </p:blipFill>
        <p:spPr>
          <a:xfrm>
            <a:off x="8900995" y="189390"/>
            <a:ext cx="1499916" cy="425106"/>
          </a:xfrm>
          <a:prstGeom prst="rect">
            <a:avLst/>
          </a:prstGeom>
        </p:spPr>
      </p:pic>
      <p:pic>
        <p:nvPicPr>
          <p:cNvPr id="5" name="Immagine 4">
            <a:extLst>
              <a:ext uri="{FF2B5EF4-FFF2-40B4-BE49-F238E27FC236}">
                <a16:creationId xmlns:a16="http://schemas.microsoft.com/office/drawing/2014/main" id="{5DD4F295-6101-4945-B986-CDDD3367BECA}"/>
              </a:ext>
            </a:extLst>
          </p:cNvPr>
          <p:cNvPicPr>
            <a:picLocks noChangeAspect="1"/>
          </p:cNvPicPr>
          <p:nvPr/>
        </p:nvPicPr>
        <p:blipFill rotWithShape="1">
          <a:blip r:embed="rId5"/>
          <a:srcRect l="9328" t="18230" r="60262" b="8982"/>
          <a:stretch/>
        </p:blipFill>
        <p:spPr>
          <a:xfrm>
            <a:off x="2201534" y="1993640"/>
            <a:ext cx="3410936" cy="4590183"/>
          </a:xfrm>
          <a:prstGeom prst="rect">
            <a:avLst/>
          </a:prstGeom>
        </p:spPr>
      </p:pic>
      <p:pic>
        <p:nvPicPr>
          <p:cNvPr id="14" name="Immagine 13">
            <a:extLst>
              <a:ext uri="{FF2B5EF4-FFF2-40B4-BE49-F238E27FC236}">
                <a16:creationId xmlns:a16="http://schemas.microsoft.com/office/drawing/2014/main" id="{3F641639-9A60-4468-8CF6-F7C8FF3D4B0D}"/>
              </a:ext>
            </a:extLst>
          </p:cNvPr>
          <p:cNvPicPr>
            <a:picLocks noChangeAspect="1"/>
          </p:cNvPicPr>
          <p:nvPr/>
        </p:nvPicPr>
        <p:blipFill rotWithShape="1">
          <a:blip r:embed="rId6"/>
          <a:srcRect l="39868" t="21741" r="29211" b="7113"/>
          <a:stretch/>
        </p:blipFill>
        <p:spPr>
          <a:xfrm>
            <a:off x="6253216" y="1957589"/>
            <a:ext cx="3447119" cy="4590183"/>
          </a:xfrm>
          <a:prstGeom prst="rect">
            <a:avLst/>
          </a:prstGeom>
        </p:spPr>
      </p:pic>
      <p:sp>
        <p:nvSpPr>
          <p:cNvPr id="21" name="Titolo 1">
            <a:extLst>
              <a:ext uri="{FF2B5EF4-FFF2-40B4-BE49-F238E27FC236}">
                <a16:creationId xmlns:a16="http://schemas.microsoft.com/office/drawing/2014/main" id="{1A25C954-DE69-4BB0-8468-7A314B8AE7E1}"/>
              </a:ext>
            </a:extLst>
          </p:cNvPr>
          <p:cNvSpPr>
            <a:spLocks noGrp="1"/>
          </p:cNvSpPr>
          <p:nvPr>
            <p:ph type="title"/>
          </p:nvPr>
        </p:nvSpPr>
        <p:spPr>
          <a:xfrm>
            <a:off x="1451579" y="804519"/>
            <a:ext cx="9603275" cy="1049235"/>
          </a:xfrm>
        </p:spPr>
        <p:txBody>
          <a:bodyPr>
            <a:normAutofit fontScale="90000"/>
          </a:bodyPr>
          <a:lstStyle/>
          <a:p>
            <a:pPr algn="ctr"/>
            <a:r>
              <a:rPr lang="it-IT" sz="2400" b="1" i="1" dirty="0">
                <a:solidFill>
                  <a:schemeClr val="tx2">
                    <a:lumMod val="60000"/>
                    <a:lumOff val="40000"/>
                  </a:schemeClr>
                </a:solidFill>
                <a:highlight>
                  <a:srgbClr val="FFFF00"/>
                </a:highlight>
              </a:rPr>
              <a:t>Art. 4, comma1</a:t>
            </a:r>
            <a:r>
              <a:rPr lang="it-IT" sz="2400" b="1" i="1" dirty="0">
                <a:solidFill>
                  <a:srgbClr val="FF0000"/>
                </a:solidFill>
              </a:rPr>
              <a:t>,  del nuovo </a:t>
            </a:r>
            <a:r>
              <a:rPr lang="it-IT" sz="2400" b="1" i="1" dirty="0" err="1">
                <a:solidFill>
                  <a:srgbClr val="FF0000"/>
                </a:solidFill>
              </a:rPr>
              <a:t>d.l.</a:t>
            </a:r>
            <a:r>
              <a:rPr lang="it-IT" sz="2400" b="1" i="1" dirty="0">
                <a:solidFill>
                  <a:srgbClr val="FF0000"/>
                </a:solidFill>
              </a:rPr>
              <a:t> 25 marzo 2020 n. 19 </a:t>
            </a:r>
            <a:br>
              <a:rPr lang="it-IT" b="1" i="1" dirty="0">
                <a:solidFill>
                  <a:srgbClr val="FF0000"/>
                </a:solidFill>
              </a:rPr>
            </a:br>
            <a:r>
              <a:rPr lang="it-IT" b="1" i="1" dirty="0">
                <a:solidFill>
                  <a:srgbClr val="FF0000"/>
                </a:solidFill>
                <a:sym typeface="Wingdings" panose="05000000000000000000" pitchFamily="2" charset="2"/>
              </a:rPr>
              <a:t> </a:t>
            </a:r>
            <a:r>
              <a:rPr lang="it-IT" b="1" i="1" u="sng" dirty="0">
                <a:solidFill>
                  <a:srgbClr val="FF0000"/>
                </a:solidFill>
                <a:highlight>
                  <a:srgbClr val="00FF00"/>
                </a:highlight>
              </a:rPr>
              <a:t>Sanzione da 400 a 3000 euro </a:t>
            </a:r>
            <a:br>
              <a:rPr lang="it-IT" b="1" i="1" u="sng" dirty="0">
                <a:solidFill>
                  <a:srgbClr val="FF0000"/>
                </a:solidFill>
              </a:rPr>
            </a:br>
            <a:r>
              <a:rPr lang="it-IT" sz="2200" b="1" i="1" u="sng" dirty="0">
                <a:solidFill>
                  <a:srgbClr val="6600CC"/>
                </a:solidFill>
              </a:rPr>
              <a:t>In caso di inosservanza delle seguenti misure</a:t>
            </a:r>
          </a:p>
        </p:txBody>
      </p:sp>
      <p:sp>
        <p:nvSpPr>
          <p:cNvPr id="22" name="Croce 21">
            <a:extLst>
              <a:ext uri="{FF2B5EF4-FFF2-40B4-BE49-F238E27FC236}">
                <a16:creationId xmlns:a16="http://schemas.microsoft.com/office/drawing/2014/main" id="{DED6C9C3-62A8-4A3C-9163-2857139B6F8F}"/>
              </a:ext>
            </a:extLst>
          </p:cNvPr>
          <p:cNvSpPr/>
          <p:nvPr/>
        </p:nvSpPr>
        <p:spPr>
          <a:xfrm>
            <a:off x="2332168" y="3976484"/>
            <a:ext cx="159497" cy="171026"/>
          </a:xfrm>
          <a:prstGeom prst="plus">
            <a:avLst/>
          </a:prstGeom>
          <a:solidFill>
            <a:srgbClr val="FF33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roce 22">
            <a:extLst>
              <a:ext uri="{FF2B5EF4-FFF2-40B4-BE49-F238E27FC236}">
                <a16:creationId xmlns:a16="http://schemas.microsoft.com/office/drawing/2014/main" id="{2AB3674B-F2E8-4018-8176-35A33F70DACA}"/>
              </a:ext>
            </a:extLst>
          </p:cNvPr>
          <p:cNvSpPr/>
          <p:nvPr/>
        </p:nvSpPr>
        <p:spPr>
          <a:xfrm>
            <a:off x="2332167" y="3343487"/>
            <a:ext cx="159497" cy="171026"/>
          </a:xfrm>
          <a:prstGeom prst="plus">
            <a:avLst/>
          </a:prstGeom>
          <a:solidFill>
            <a:srgbClr val="FF33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roce 23">
            <a:extLst>
              <a:ext uri="{FF2B5EF4-FFF2-40B4-BE49-F238E27FC236}">
                <a16:creationId xmlns:a16="http://schemas.microsoft.com/office/drawing/2014/main" id="{B5930240-6DCD-412B-833C-C9C7F779CFAD}"/>
              </a:ext>
            </a:extLst>
          </p:cNvPr>
          <p:cNvSpPr/>
          <p:nvPr/>
        </p:nvSpPr>
        <p:spPr>
          <a:xfrm>
            <a:off x="2332167" y="5411844"/>
            <a:ext cx="159497" cy="171026"/>
          </a:xfrm>
          <a:prstGeom prst="plus">
            <a:avLst/>
          </a:prstGeom>
          <a:solidFill>
            <a:srgbClr val="FF33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roce 24">
            <a:extLst>
              <a:ext uri="{FF2B5EF4-FFF2-40B4-BE49-F238E27FC236}">
                <a16:creationId xmlns:a16="http://schemas.microsoft.com/office/drawing/2014/main" id="{3A4D160F-8F49-407C-AC46-3F3A8408DB17}"/>
              </a:ext>
            </a:extLst>
          </p:cNvPr>
          <p:cNvSpPr/>
          <p:nvPr/>
        </p:nvSpPr>
        <p:spPr>
          <a:xfrm>
            <a:off x="2332166" y="2012597"/>
            <a:ext cx="159497" cy="171026"/>
          </a:xfrm>
          <a:prstGeom prst="plus">
            <a:avLst/>
          </a:prstGeom>
          <a:solidFill>
            <a:srgbClr val="FF33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con un angolo ritagliato 26">
            <a:extLst>
              <a:ext uri="{FF2B5EF4-FFF2-40B4-BE49-F238E27FC236}">
                <a16:creationId xmlns:a16="http://schemas.microsoft.com/office/drawing/2014/main" id="{D4061423-2712-4469-A4E3-2FDF9D0A2C32}"/>
              </a:ext>
            </a:extLst>
          </p:cNvPr>
          <p:cNvSpPr/>
          <p:nvPr/>
        </p:nvSpPr>
        <p:spPr>
          <a:xfrm>
            <a:off x="0" y="11751"/>
            <a:ext cx="4347411" cy="792768"/>
          </a:xfrm>
          <a:prstGeom prst="snip1Rect">
            <a:avLst/>
          </a:prstGeom>
          <a:blipFill dpi="0"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20484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AB8EB4-800D-447B-9CF8-7E3F27862A4A}"/>
              </a:ext>
            </a:extLst>
          </p:cNvPr>
          <p:cNvSpPr>
            <a:spLocks noGrp="1"/>
          </p:cNvSpPr>
          <p:nvPr>
            <p:ph type="title"/>
          </p:nvPr>
        </p:nvSpPr>
        <p:spPr/>
        <p:txBody>
          <a:bodyPr/>
          <a:lstStyle/>
          <a:p>
            <a:pPr algn="ctr"/>
            <a:r>
              <a:rPr lang="it-IT" u="sng" dirty="0"/>
              <a:t>Il nuovo provvedimento del governo:</a:t>
            </a:r>
            <a:br>
              <a:rPr lang="it-IT" dirty="0"/>
            </a:br>
            <a:r>
              <a:rPr lang="it-IT" b="1" i="1" u="sng" dirty="0" err="1">
                <a:solidFill>
                  <a:srgbClr val="FF0000"/>
                </a:solidFill>
                <a:highlight>
                  <a:srgbClr val="00FF00"/>
                </a:highlight>
              </a:rPr>
              <a:t>aUMENTI</a:t>
            </a:r>
            <a:r>
              <a:rPr lang="it-IT" b="1" i="1" u="sng" dirty="0">
                <a:solidFill>
                  <a:srgbClr val="FF0000"/>
                </a:solidFill>
                <a:highlight>
                  <a:srgbClr val="00FF00"/>
                </a:highlight>
              </a:rPr>
              <a:t> sanzionatori</a:t>
            </a:r>
            <a:endParaRPr lang="it-IT" b="1" i="1" dirty="0">
              <a:solidFill>
                <a:srgbClr val="FF0000"/>
              </a:solidFill>
            </a:endParaRPr>
          </a:p>
        </p:txBody>
      </p:sp>
      <p:sp>
        <p:nvSpPr>
          <p:cNvPr id="3" name="Segnaposto contenuto 2">
            <a:extLst>
              <a:ext uri="{FF2B5EF4-FFF2-40B4-BE49-F238E27FC236}">
                <a16:creationId xmlns:a16="http://schemas.microsoft.com/office/drawing/2014/main" id="{B1B40319-7325-4A67-B058-E3521547D39A}"/>
              </a:ext>
            </a:extLst>
          </p:cNvPr>
          <p:cNvSpPr>
            <a:spLocks noGrp="1"/>
          </p:cNvSpPr>
          <p:nvPr>
            <p:ph idx="1"/>
          </p:nvPr>
        </p:nvSpPr>
        <p:spPr>
          <a:xfrm>
            <a:off x="192506" y="1853754"/>
            <a:ext cx="11708322" cy="3868233"/>
          </a:xfrm>
        </p:spPr>
        <p:txBody>
          <a:bodyPr>
            <a:normAutofit/>
          </a:bodyPr>
          <a:lstStyle/>
          <a:p>
            <a:pPr marL="0" indent="0">
              <a:buNone/>
            </a:pPr>
            <a:endParaRPr lang="it-IT" b="1" i="1" u="sng" dirty="0">
              <a:effectLst>
                <a:outerShdw blurRad="38100" dist="38100" dir="2700000" algn="tl">
                  <a:srgbClr val="000000">
                    <a:alpha val="43137"/>
                  </a:srgbClr>
                </a:outerShdw>
              </a:effectLst>
            </a:endParaRPr>
          </a:p>
          <a:p>
            <a:pPr marL="0" indent="0">
              <a:buNone/>
            </a:pPr>
            <a:endParaRPr lang="it-IT" b="1" i="1" u="sng" dirty="0">
              <a:effectLst>
                <a:outerShdw blurRad="38100" dist="38100" dir="2700000" algn="tl">
                  <a:srgbClr val="000000">
                    <a:alpha val="43137"/>
                  </a:srgbClr>
                </a:outerShdw>
              </a:effectLst>
            </a:endParaRPr>
          </a:p>
          <a:p>
            <a:pPr marL="0" indent="0" algn="ctr">
              <a:buNone/>
            </a:pPr>
            <a:r>
              <a:rPr lang="it-IT" b="1" i="1" u="sng" dirty="0">
                <a:effectLst>
                  <a:outerShdw blurRad="38100" dist="38100" dir="2700000" algn="tl">
                    <a:srgbClr val="000000">
                      <a:alpha val="43137"/>
                    </a:srgbClr>
                  </a:outerShdw>
                </a:effectLst>
              </a:rPr>
              <a:t>AUMENTO DELLA SANZIONE (DA 400 A 3000 EURO):</a:t>
            </a:r>
          </a:p>
          <a:p>
            <a:r>
              <a:rPr lang="it-IT" b="1" i="1" dirty="0">
                <a:effectLst>
                  <a:outerShdw blurRad="38100" dist="38100" dir="2700000" algn="tl">
                    <a:srgbClr val="000000">
                      <a:alpha val="43137"/>
                    </a:srgbClr>
                  </a:outerShdw>
                </a:effectLst>
                <a:highlight>
                  <a:srgbClr val="FFFF00"/>
                </a:highlight>
              </a:rPr>
              <a:t>DEL DOPPIO,</a:t>
            </a:r>
            <a:r>
              <a:rPr lang="it-IT" b="1" i="1" dirty="0"/>
              <a:t> se la violazione delle misure di contenimento è dal medesimo trasgressore </a:t>
            </a:r>
            <a:r>
              <a:rPr lang="it-IT" b="1" i="1" dirty="0">
                <a:highlight>
                  <a:srgbClr val="FFFF00"/>
                </a:highlight>
              </a:rPr>
              <a:t>REITERATA</a:t>
            </a:r>
            <a:r>
              <a:rPr lang="it-IT" b="1" i="1" dirty="0"/>
              <a:t>!</a:t>
            </a:r>
          </a:p>
          <a:p>
            <a:r>
              <a:rPr lang="it-IT" b="1" i="1" dirty="0">
                <a:effectLst>
                  <a:outerShdw blurRad="38100" dist="38100" dir="2700000" algn="tl">
                    <a:srgbClr val="000000">
                      <a:alpha val="43137"/>
                    </a:srgbClr>
                  </a:outerShdw>
                </a:effectLst>
                <a:highlight>
                  <a:srgbClr val="FFFF00"/>
                </a:highlight>
              </a:rPr>
              <a:t>DI UN TERZO,</a:t>
            </a:r>
            <a:r>
              <a:rPr lang="it-IT" b="1" i="1" dirty="0"/>
              <a:t> se la violazione delle misure di contenimento avviene </a:t>
            </a:r>
            <a:r>
              <a:rPr lang="it-IT" b="1" i="1" dirty="0">
                <a:highlight>
                  <a:srgbClr val="FFFF00"/>
                </a:highlight>
              </a:rPr>
              <a:t>mediante utilizzo del veicolo </a:t>
            </a:r>
            <a:r>
              <a:rPr lang="it-IT" b="1" i="1" dirty="0"/>
              <a:t>scatta la circostanza aggravante che comporta l’aumento fino ad un terzo (dunque può arrivare fino a 4000,00 €)</a:t>
            </a:r>
          </a:p>
        </p:txBody>
      </p:sp>
      <p:pic>
        <p:nvPicPr>
          <p:cNvPr id="7" name="Immagine 6">
            <a:extLst>
              <a:ext uri="{FF2B5EF4-FFF2-40B4-BE49-F238E27FC236}">
                <a16:creationId xmlns:a16="http://schemas.microsoft.com/office/drawing/2014/main" id="{CC0EB590-5EB6-466D-ABCA-B4B4F1937A7D}"/>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EA4267A8-9EF6-461C-8E2B-79C6BA21C59D}"/>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C47BE965-BFD6-4F79-A203-2D12E03284C9}"/>
              </a:ext>
            </a:extLst>
          </p:cNvPr>
          <p:cNvPicPr>
            <a:picLocks noChangeAspect="1"/>
          </p:cNvPicPr>
          <p:nvPr/>
        </p:nvPicPr>
        <p:blipFill>
          <a:blip r:embed="rId4"/>
          <a:stretch>
            <a:fillRect/>
          </a:stretch>
        </p:blipFill>
        <p:spPr>
          <a:xfrm>
            <a:off x="8900995" y="189390"/>
            <a:ext cx="1499916" cy="425106"/>
          </a:xfrm>
          <a:prstGeom prst="rect">
            <a:avLst/>
          </a:prstGeom>
        </p:spPr>
      </p:pic>
      <p:sp>
        <p:nvSpPr>
          <p:cNvPr id="11" name="Rettangolo con un angolo ritagliato 10">
            <a:extLst>
              <a:ext uri="{FF2B5EF4-FFF2-40B4-BE49-F238E27FC236}">
                <a16:creationId xmlns:a16="http://schemas.microsoft.com/office/drawing/2014/main" id="{B91DC990-8D88-4834-A9DE-83D7B8355D13}"/>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261602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C0EB590-5EB6-466D-ABCA-B4B4F1937A7D}"/>
              </a:ext>
            </a:extLst>
          </p:cNvPr>
          <p:cNvPicPr>
            <a:picLocks noChangeAspect="1"/>
          </p:cNvPicPr>
          <p:nvPr/>
        </p:nvPicPr>
        <p:blipFill>
          <a:blip r:embed="rId2"/>
          <a:stretch>
            <a:fillRect/>
          </a:stretch>
        </p:blipFill>
        <p:spPr>
          <a:xfrm>
            <a:off x="10625490" y="139254"/>
            <a:ext cx="525379" cy="525379"/>
          </a:xfrm>
          <a:prstGeom prst="rect">
            <a:avLst/>
          </a:prstGeom>
        </p:spPr>
      </p:pic>
      <p:pic>
        <p:nvPicPr>
          <p:cNvPr id="8" name="Immagine 7">
            <a:extLst>
              <a:ext uri="{FF2B5EF4-FFF2-40B4-BE49-F238E27FC236}">
                <a16:creationId xmlns:a16="http://schemas.microsoft.com/office/drawing/2014/main" id="{EA4267A8-9EF6-461C-8E2B-79C6BA21C59D}"/>
              </a:ext>
            </a:extLst>
          </p:cNvPr>
          <p:cNvPicPr>
            <a:picLocks noChangeAspect="1"/>
          </p:cNvPicPr>
          <p:nvPr/>
        </p:nvPicPr>
        <p:blipFill>
          <a:blip r:embed="rId3"/>
          <a:stretch>
            <a:fillRect/>
          </a:stretch>
        </p:blipFill>
        <p:spPr>
          <a:xfrm>
            <a:off x="11375448" y="139254"/>
            <a:ext cx="525379" cy="525379"/>
          </a:xfrm>
          <a:prstGeom prst="rect">
            <a:avLst/>
          </a:prstGeom>
        </p:spPr>
      </p:pic>
      <p:pic>
        <p:nvPicPr>
          <p:cNvPr id="9" name="Immagine 8">
            <a:extLst>
              <a:ext uri="{FF2B5EF4-FFF2-40B4-BE49-F238E27FC236}">
                <a16:creationId xmlns:a16="http://schemas.microsoft.com/office/drawing/2014/main" id="{C47BE965-BFD6-4F79-A203-2D12E03284C9}"/>
              </a:ext>
            </a:extLst>
          </p:cNvPr>
          <p:cNvPicPr>
            <a:picLocks noChangeAspect="1"/>
          </p:cNvPicPr>
          <p:nvPr/>
        </p:nvPicPr>
        <p:blipFill>
          <a:blip r:embed="rId4"/>
          <a:stretch>
            <a:fillRect/>
          </a:stretch>
        </p:blipFill>
        <p:spPr>
          <a:xfrm>
            <a:off x="8900995" y="189390"/>
            <a:ext cx="1499916" cy="425106"/>
          </a:xfrm>
          <a:prstGeom prst="rect">
            <a:avLst/>
          </a:prstGeom>
        </p:spPr>
      </p:pic>
      <p:sp>
        <p:nvSpPr>
          <p:cNvPr id="21" name="Titolo 1">
            <a:extLst>
              <a:ext uri="{FF2B5EF4-FFF2-40B4-BE49-F238E27FC236}">
                <a16:creationId xmlns:a16="http://schemas.microsoft.com/office/drawing/2014/main" id="{1A25C954-DE69-4BB0-8468-7A314B8AE7E1}"/>
              </a:ext>
            </a:extLst>
          </p:cNvPr>
          <p:cNvSpPr>
            <a:spLocks noGrp="1"/>
          </p:cNvSpPr>
          <p:nvPr>
            <p:ph type="title"/>
          </p:nvPr>
        </p:nvSpPr>
        <p:spPr>
          <a:xfrm>
            <a:off x="1451579" y="804519"/>
            <a:ext cx="9603275" cy="1049235"/>
          </a:xfrm>
        </p:spPr>
        <p:txBody>
          <a:bodyPr>
            <a:normAutofit fontScale="90000"/>
          </a:bodyPr>
          <a:lstStyle/>
          <a:p>
            <a:pPr algn="ctr"/>
            <a:r>
              <a:rPr lang="it-IT" sz="2400" b="1" i="1" dirty="0">
                <a:solidFill>
                  <a:schemeClr val="bg1">
                    <a:lumMod val="85000"/>
                  </a:schemeClr>
                </a:solidFill>
                <a:highlight>
                  <a:srgbClr val="3366CC"/>
                </a:highlight>
              </a:rPr>
              <a:t>Art. 4, comma2</a:t>
            </a:r>
            <a:r>
              <a:rPr lang="it-IT" sz="2400" b="1" i="1" dirty="0">
                <a:solidFill>
                  <a:srgbClr val="FF0000"/>
                </a:solidFill>
              </a:rPr>
              <a:t>,  del nuovo </a:t>
            </a:r>
            <a:r>
              <a:rPr lang="it-IT" sz="2400" b="1" i="1" dirty="0" err="1">
                <a:solidFill>
                  <a:srgbClr val="FF0000"/>
                </a:solidFill>
              </a:rPr>
              <a:t>d.l.</a:t>
            </a:r>
            <a:r>
              <a:rPr lang="it-IT" sz="2400" b="1" i="1" dirty="0">
                <a:solidFill>
                  <a:srgbClr val="FF0000"/>
                </a:solidFill>
              </a:rPr>
              <a:t> 25 marzo 2020 n. 19 </a:t>
            </a:r>
            <a:br>
              <a:rPr lang="it-IT" b="1" i="1" dirty="0">
                <a:solidFill>
                  <a:srgbClr val="FF0000"/>
                </a:solidFill>
              </a:rPr>
            </a:br>
            <a:r>
              <a:rPr lang="it-IT" b="1" i="1" dirty="0">
                <a:solidFill>
                  <a:srgbClr val="FF0000"/>
                </a:solidFill>
                <a:sym typeface="Wingdings" panose="05000000000000000000" pitchFamily="2" charset="2"/>
              </a:rPr>
              <a:t> </a:t>
            </a:r>
            <a:r>
              <a:rPr lang="it-IT" sz="2700" b="1" i="1" u="sng" dirty="0">
                <a:solidFill>
                  <a:srgbClr val="FF0000"/>
                </a:solidFill>
                <a:highlight>
                  <a:srgbClr val="00FF00"/>
                </a:highlight>
              </a:rPr>
              <a:t>CHIUSURA ATTIVITA’</a:t>
            </a:r>
            <a:br>
              <a:rPr lang="it-IT" b="1" i="1" u="sng" dirty="0">
                <a:solidFill>
                  <a:srgbClr val="FF0000"/>
                </a:solidFill>
              </a:rPr>
            </a:br>
            <a:r>
              <a:rPr lang="it-IT" sz="2000" b="1" i="1" u="sng" dirty="0">
                <a:solidFill>
                  <a:srgbClr val="6600CC"/>
                </a:solidFill>
              </a:rPr>
              <a:t>In caso di inosservanza delle misure di cui alle lett. I) m) P) U) V) Z) AA)</a:t>
            </a:r>
          </a:p>
        </p:txBody>
      </p:sp>
      <p:sp>
        <p:nvSpPr>
          <p:cNvPr id="10" name="Segnaposto contenuto 2">
            <a:extLst>
              <a:ext uri="{FF2B5EF4-FFF2-40B4-BE49-F238E27FC236}">
                <a16:creationId xmlns:a16="http://schemas.microsoft.com/office/drawing/2014/main" id="{D9878C8E-90E3-4B96-8963-E4DF56D8A27A}"/>
              </a:ext>
            </a:extLst>
          </p:cNvPr>
          <p:cNvSpPr>
            <a:spLocks noGrp="1"/>
          </p:cNvSpPr>
          <p:nvPr>
            <p:ph idx="1"/>
          </p:nvPr>
        </p:nvSpPr>
        <p:spPr>
          <a:xfrm>
            <a:off x="768626" y="2015732"/>
            <a:ext cx="10606821" cy="3868233"/>
          </a:xfrm>
        </p:spPr>
        <p:txBody>
          <a:bodyPr>
            <a:normAutofit/>
          </a:bodyPr>
          <a:lstStyle/>
          <a:p>
            <a:pPr marL="0" indent="0">
              <a:buNone/>
            </a:pPr>
            <a:endParaRPr lang="it-IT" b="1" i="1" dirty="0"/>
          </a:p>
          <a:p>
            <a:pPr marL="0" indent="0" algn="just">
              <a:buNone/>
            </a:pPr>
            <a:r>
              <a:rPr lang="it-IT" b="1" i="1" dirty="0"/>
              <a:t>Per </a:t>
            </a:r>
            <a:r>
              <a:rPr lang="it-IT" b="1" i="1" dirty="0">
                <a:highlight>
                  <a:srgbClr val="FFFF00"/>
                </a:highlight>
              </a:rPr>
              <a:t>la violazione delle misure contrassegnate con (    ) </a:t>
            </a:r>
            <a:r>
              <a:rPr lang="it-IT" b="1" i="1" dirty="0"/>
              <a:t>è prevista l’ulteriore sanzione amministrativa accessoria della</a:t>
            </a:r>
          </a:p>
          <a:p>
            <a:pPr marL="0" indent="0" algn="ctr">
              <a:buNone/>
            </a:pPr>
            <a:r>
              <a:rPr lang="it-IT" b="1" i="1" dirty="0"/>
              <a:t> </a:t>
            </a:r>
            <a:r>
              <a:rPr lang="it-IT" b="1" i="1" dirty="0">
                <a:effectLst>
                  <a:outerShdw blurRad="38100" dist="38100" dir="2700000" algn="tl">
                    <a:srgbClr val="000000">
                      <a:alpha val="43137"/>
                    </a:srgbClr>
                  </a:outerShdw>
                </a:effectLst>
              </a:rPr>
              <a:t>CHIUSURA DELL’ESSERCIZIO O DELL’ATTIVITA’ </a:t>
            </a:r>
            <a:r>
              <a:rPr lang="it-IT" b="1" i="1" u="sng" dirty="0">
                <a:effectLst>
                  <a:outerShdw blurRad="38100" dist="38100" dir="2700000" algn="tl">
                    <a:srgbClr val="000000">
                      <a:alpha val="43137"/>
                    </a:srgbClr>
                  </a:outerShdw>
                </a:effectLst>
                <a:highlight>
                  <a:srgbClr val="FFFF00"/>
                </a:highlight>
              </a:rPr>
              <a:t>DA 5 A 30 GIORNI</a:t>
            </a:r>
            <a:r>
              <a:rPr lang="it-IT" b="1" i="1" dirty="0">
                <a:effectLst>
                  <a:outerShdw blurRad="38100" dist="38100" dir="2700000" algn="tl">
                    <a:srgbClr val="000000">
                      <a:alpha val="43137"/>
                    </a:srgbClr>
                  </a:outerShdw>
                </a:effectLst>
              </a:rPr>
              <a:t>.</a:t>
            </a:r>
          </a:p>
          <a:p>
            <a:pPr marL="0" indent="0" algn="just">
              <a:buNone/>
            </a:pPr>
            <a:r>
              <a:rPr lang="it-IT" b="1" i="1" dirty="0">
                <a:effectLst>
                  <a:outerShdw blurRad="38100" dist="38100" dir="2700000" algn="tl">
                    <a:srgbClr val="000000">
                      <a:alpha val="43137"/>
                    </a:srgbClr>
                  </a:outerShdw>
                </a:effectLst>
              </a:rPr>
              <a:t>E’ sempre applicata </a:t>
            </a:r>
            <a:r>
              <a:rPr lang="it-IT" b="1" i="1" dirty="0">
                <a:highlight>
                  <a:srgbClr val="00FF00"/>
                </a:highlight>
              </a:rPr>
              <a:t>la misura massima di 30 giorni</a:t>
            </a:r>
            <a:r>
              <a:rPr lang="it-IT" b="1" i="1" dirty="0"/>
              <a:t>, in caso di REITERAZIONE.</a:t>
            </a:r>
          </a:p>
        </p:txBody>
      </p:sp>
      <p:sp>
        <p:nvSpPr>
          <p:cNvPr id="11" name="Croce 10">
            <a:extLst>
              <a:ext uri="{FF2B5EF4-FFF2-40B4-BE49-F238E27FC236}">
                <a16:creationId xmlns:a16="http://schemas.microsoft.com/office/drawing/2014/main" id="{7403B367-C4CD-4AE2-82E1-FBA223F25327}"/>
              </a:ext>
            </a:extLst>
          </p:cNvPr>
          <p:cNvSpPr/>
          <p:nvPr/>
        </p:nvSpPr>
        <p:spPr>
          <a:xfrm>
            <a:off x="7148811" y="2646522"/>
            <a:ext cx="159497" cy="171026"/>
          </a:xfrm>
          <a:prstGeom prst="plus">
            <a:avLst/>
          </a:prstGeom>
          <a:solidFill>
            <a:srgbClr val="FF33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3FE7592C-A35F-453C-B178-0FDFA8DF9BFE}"/>
              </a:ext>
            </a:extLst>
          </p:cNvPr>
          <p:cNvPicPr>
            <a:picLocks noChangeAspect="1"/>
          </p:cNvPicPr>
          <p:nvPr/>
        </p:nvPicPr>
        <p:blipFill>
          <a:blip r:embed="rId2"/>
          <a:stretch>
            <a:fillRect/>
          </a:stretch>
        </p:blipFill>
        <p:spPr>
          <a:xfrm>
            <a:off x="10625489" y="139254"/>
            <a:ext cx="525379" cy="525379"/>
          </a:xfrm>
          <a:prstGeom prst="rect">
            <a:avLst/>
          </a:prstGeom>
        </p:spPr>
      </p:pic>
      <p:pic>
        <p:nvPicPr>
          <p:cNvPr id="15" name="Immagine 14">
            <a:extLst>
              <a:ext uri="{FF2B5EF4-FFF2-40B4-BE49-F238E27FC236}">
                <a16:creationId xmlns:a16="http://schemas.microsoft.com/office/drawing/2014/main" id="{F86E5EB4-2222-40A4-8D0C-E25FF5E11337}"/>
              </a:ext>
            </a:extLst>
          </p:cNvPr>
          <p:cNvPicPr>
            <a:picLocks noChangeAspect="1"/>
          </p:cNvPicPr>
          <p:nvPr/>
        </p:nvPicPr>
        <p:blipFill>
          <a:blip r:embed="rId3"/>
          <a:stretch>
            <a:fillRect/>
          </a:stretch>
        </p:blipFill>
        <p:spPr>
          <a:xfrm>
            <a:off x="11375447" y="139254"/>
            <a:ext cx="525379" cy="525379"/>
          </a:xfrm>
          <a:prstGeom prst="rect">
            <a:avLst/>
          </a:prstGeom>
        </p:spPr>
      </p:pic>
      <p:pic>
        <p:nvPicPr>
          <p:cNvPr id="16" name="Immagine 15">
            <a:extLst>
              <a:ext uri="{FF2B5EF4-FFF2-40B4-BE49-F238E27FC236}">
                <a16:creationId xmlns:a16="http://schemas.microsoft.com/office/drawing/2014/main" id="{B244D843-9F77-4A25-9AFB-6281A44201AB}"/>
              </a:ext>
            </a:extLst>
          </p:cNvPr>
          <p:cNvPicPr>
            <a:picLocks noChangeAspect="1"/>
          </p:cNvPicPr>
          <p:nvPr/>
        </p:nvPicPr>
        <p:blipFill>
          <a:blip r:embed="rId4"/>
          <a:stretch>
            <a:fillRect/>
          </a:stretch>
        </p:blipFill>
        <p:spPr>
          <a:xfrm>
            <a:off x="8900994" y="189390"/>
            <a:ext cx="1499916" cy="425106"/>
          </a:xfrm>
          <a:prstGeom prst="rect">
            <a:avLst/>
          </a:prstGeom>
        </p:spPr>
      </p:pic>
      <p:sp>
        <p:nvSpPr>
          <p:cNvPr id="17" name="Rettangolo con un angolo ritagliato 16">
            <a:extLst>
              <a:ext uri="{FF2B5EF4-FFF2-40B4-BE49-F238E27FC236}">
                <a16:creationId xmlns:a16="http://schemas.microsoft.com/office/drawing/2014/main" id="{484D59D8-A5B7-45B5-89C7-6360240A82A8}"/>
              </a:ext>
            </a:extLst>
          </p:cNvPr>
          <p:cNvSpPr/>
          <p:nvPr/>
        </p:nvSpPr>
        <p:spPr>
          <a:xfrm>
            <a:off x="0" y="11751"/>
            <a:ext cx="4347411" cy="792768"/>
          </a:xfrm>
          <a:prstGeom prst="snip1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bg1">
                    <a:lumMod val="95000"/>
                  </a:schemeClr>
                </a:solidFill>
                <a:effectLst>
                  <a:outerShdw blurRad="38100" dist="38100" dir="2700000" algn="tl">
                    <a:srgbClr val="000000">
                      <a:alpha val="43137"/>
                    </a:srgbClr>
                  </a:outerShdw>
                </a:effectLst>
                <a:highlight>
                  <a:srgbClr val="3366CC"/>
                </a:highlight>
              </a:rPr>
              <a:t>Il nuovo D.L. n. 19/2020 </a:t>
            </a:r>
            <a:endParaRPr lang="it-IT" sz="3200" dirty="0">
              <a:solidFill>
                <a:srgbClr val="3366CC"/>
              </a:solidFill>
              <a:effectLst>
                <a:outerShdw blurRad="38100" dist="38100" dir="2700000" algn="tl">
                  <a:srgbClr val="000000">
                    <a:alpha val="43137"/>
                  </a:srgbClr>
                </a:outerShdw>
              </a:effectLst>
              <a:highlight>
                <a:srgbClr val="3366CC"/>
              </a:highlight>
            </a:endParaRPr>
          </a:p>
        </p:txBody>
      </p:sp>
    </p:spTree>
    <p:extLst>
      <p:ext uri="{BB962C8B-B14F-4D97-AF65-F5344CB8AC3E}">
        <p14:creationId xmlns:p14="http://schemas.microsoft.com/office/powerpoint/2010/main" val="401790139"/>
      </p:ext>
    </p:extLst>
  </p:cSld>
  <p:clrMapOvr>
    <a:masterClrMapping/>
  </p:clrMapOvr>
</p:sld>
</file>

<file path=ppt/theme/theme1.xml><?xml version="1.0" encoding="utf-8"?>
<a:theme xmlns:a="http://schemas.openxmlformats.org/drawingml/2006/main" name="Raccolt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{39771C25-38B1-4CAD-A861-E4E8762A24C5}tf10001114</Template>
  <TotalTime>3317</TotalTime>
  <Words>4973</Words>
  <Application>Microsoft Office PowerPoint</Application>
  <PresentationFormat>Widescreen</PresentationFormat>
  <Paragraphs>364</Paragraphs>
  <Slides>48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48</vt:i4>
      </vt:variant>
    </vt:vector>
  </HeadingPairs>
  <TitlesOfParts>
    <vt:vector size="53" baseType="lpstr">
      <vt:lpstr>Arial</vt:lpstr>
      <vt:lpstr>Arial Black</vt:lpstr>
      <vt:lpstr>Calibri</vt:lpstr>
      <vt:lpstr>Gill Sans MT</vt:lpstr>
      <vt:lpstr>Raccolta</vt:lpstr>
      <vt:lpstr>    #covid19 (ed. II^) schede informative per lavoratori e imprese </vt:lpstr>
      <vt:lpstr>    #covid19 aggiornato al Decreto legge 25.03.2020 n. 19  Responsabilità e solidarietà</vt:lpstr>
      <vt:lpstr>La base legale:  dichiarazione dello stato di emergenza</vt:lpstr>
      <vt:lpstr>La base legale: Il Decreto legge 23 febbraio 2020, N. 6</vt:lpstr>
      <vt:lpstr>Il nuovo provvedimento del governo: Il Decreto legge 25 marzo 2020 n. 19</vt:lpstr>
      <vt:lpstr>Art. 4, comma1,  del nuovo d.l. 25 marzo 2020 n. 19   Sanzione da 400 a 3000 euro  In caso di inosservanza delle seguenti misure</vt:lpstr>
      <vt:lpstr>Art. 4, comma1,  del nuovo d.l. 25 marzo 2020 n. 19   Sanzione da 400 a 3000 euro  In caso di inosservanza delle seguenti misure</vt:lpstr>
      <vt:lpstr>Il nuovo provvedimento del governo: aUMENTI sanzionatori</vt:lpstr>
      <vt:lpstr>Art. 4, comma2,  del nuovo d.l. 25 marzo 2020 n. 19   CHIUSURA ATTIVITA’ In caso di inosservanza delle misure di cui alle lett. I) m) P) U) V) Z) AA)</vt:lpstr>
      <vt:lpstr>Altri ASPETTI sostanziali DI CUI ALLA LEGGE 689/1981</vt:lpstr>
      <vt:lpstr>chI APPLICA LE SANZIONI?</vt:lpstr>
      <vt:lpstr>chI APPLICA LE SANZIONI?</vt:lpstr>
      <vt:lpstr>Quale disciplina si applica per l’accertAmento?</vt:lpstr>
      <vt:lpstr>Rapporto con i reati di cui all’art. 650 c.p. e 260 t.u. leggi santarie</vt:lpstr>
      <vt:lpstr>Che accade a chi e’ stato gia’ fermato e denunciato per il 650 c.p.</vt:lpstr>
      <vt:lpstr>La vigenza dei precedenti d.p.c.m.</vt:lpstr>
      <vt:lpstr>Il D.p.c.m. 8 marzo 2020  e il d.p.c.m. 9 marzo 2020</vt:lpstr>
      <vt:lpstr>Divieto di spostamento e trasferimento per le persone fisiche (D.p.c.m. 8 marzo 2020 -  D.p.c.m. 9 marzo 2020  D.p.c.m. 22 marzo 2020)</vt:lpstr>
      <vt:lpstr>Divieto di spostamento e trasferimento per le persone fisiche (D.p.c.m. 8 marzo 2020 -  D.p.c.m. 9 marzo 2020  D.p.c.m. 22 marzo 2020)</vt:lpstr>
      <vt:lpstr>Il D.p.c.m. 8 marzo 2020  e il d.p.c.m. 9 marzo 2020</vt:lpstr>
      <vt:lpstr>Il D.p.c.m. 8 marzo 2020  e il d.p.c.m. 9 marzo 2020</vt:lpstr>
      <vt:lpstr>Il D.p.c.m. 11 marzo 2020  rafforzamento delle misure di cautela</vt:lpstr>
      <vt:lpstr>D.p.c.m. 22 marzo 2020  Blocco attività produttive industriali e commerciali</vt:lpstr>
      <vt:lpstr>Il D.p.c.m. 22 marzo 2020  le attività produttive consentite (1 di 2)</vt:lpstr>
      <vt:lpstr>Il D.p.c.m. 22 marzo 2020  le attività produttive consentite (2 di 2)</vt:lpstr>
      <vt:lpstr>Il D.p.c.m. 22 marzo 2020  Blocco attività produttive industriali e commerciali</vt:lpstr>
      <vt:lpstr>Misure attualmente previste </vt:lpstr>
      <vt:lpstr>Misure attualmente applicabili Art. 260 T.U. leggi sanitarie modificato con d.l. 19/2020</vt:lpstr>
      <vt:lpstr>Misure attualmente applicabili Art. 260 T.U. leggi sanitarie</vt:lpstr>
      <vt:lpstr>Misure attualmente applicabili Art. 260 T.U. leggi sanitarie</vt:lpstr>
      <vt:lpstr>Misure attualmente applicabili Art. 260 T.U. leggi sanitarie – Decreto penale</vt:lpstr>
      <vt:lpstr>Misure attualmente applicabili Art. 260 T.U. leggi sanitarie– Decreto penale</vt:lpstr>
      <vt:lpstr>Misure attualmente applicabili Art. 650 c.p. – decreto penale</vt:lpstr>
      <vt:lpstr>Misure attualmente applicabili reati legati all’autocertificazione</vt:lpstr>
      <vt:lpstr>Misure attualmente applicabili reati legati all’autocertificazione</vt:lpstr>
      <vt:lpstr>Misure attualmente applicabili reati legati all’autocertificazione</vt:lpstr>
      <vt:lpstr>Misure attualmente applicabili reati legati all’autocertificazione</vt:lpstr>
      <vt:lpstr>Misure attualmente applicabili reati di epidemia dolosa e colposa</vt:lpstr>
      <vt:lpstr>Misure attualmente applicabili reati di epidemia dolosa e colposa</vt:lpstr>
      <vt:lpstr>Misure attualmente applicabili reati di epidemia dolosa e colposa</vt:lpstr>
      <vt:lpstr>sanzioni attualmente applicabili all’imprenditore REATI DI OMICIDIO COLPOSO E LESIONI PERSONALI COLPOSE CON VIOLAZIONE DI NORME SULLA TUTELA E SALUTE DEI LAVORATORI</vt:lpstr>
      <vt:lpstr>Misure attualmente applicabili REATI DI OMICIDIO COLPOSO E LESIONI PERSONALI COLPOSE CON VIOLAZIONE DI NORME SULLA TUTELA E SALUTE DEI LAVORATORI</vt:lpstr>
      <vt:lpstr>Misure attualmente applicabili REATI DI OMICIDIO COLPOSO E LESIONI PERSONALI COLPOSE CON VIOLAZIONE DI NORME SULLA TUTELA E SALUTE DEI LAVORATORI</vt:lpstr>
      <vt:lpstr>Raccomandazioni garante privacy raccomandazione del 2 marzo 2020</vt:lpstr>
      <vt:lpstr>Raccomandazioni garante privacy raccomandazione del 2 marzo 2020</vt:lpstr>
      <vt:lpstr>E’ opportuno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 informativa per professionisti e imprese</dc:title>
  <dc:creator>Gianvito Rizzini</dc:creator>
  <cp:lastModifiedBy>Gianvito Rizzini</cp:lastModifiedBy>
  <cp:revision>175</cp:revision>
  <dcterms:created xsi:type="dcterms:W3CDTF">2020-03-18T10:17:49Z</dcterms:created>
  <dcterms:modified xsi:type="dcterms:W3CDTF">2020-03-26T19:07:18Z</dcterms:modified>
</cp:coreProperties>
</file>